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26"/>
  </p:notesMasterIdLst>
  <p:sldIdLst>
    <p:sldId id="256" r:id="rId2"/>
    <p:sldId id="262" r:id="rId3"/>
    <p:sldId id="261" r:id="rId4"/>
    <p:sldId id="264" r:id="rId5"/>
    <p:sldId id="266" r:id="rId6"/>
    <p:sldId id="265" r:id="rId7"/>
    <p:sldId id="267" r:id="rId8"/>
    <p:sldId id="258" r:id="rId9"/>
    <p:sldId id="272" r:id="rId10"/>
    <p:sldId id="260" r:id="rId11"/>
    <p:sldId id="259" r:id="rId12"/>
    <p:sldId id="273" r:id="rId13"/>
    <p:sldId id="275" r:id="rId14"/>
    <p:sldId id="278" r:id="rId15"/>
    <p:sldId id="276" r:id="rId16"/>
    <p:sldId id="285" r:id="rId17"/>
    <p:sldId id="268" r:id="rId18"/>
    <p:sldId id="269" r:id="rId19"/>
    <p:sldId id="281" r:id="rId20"/>
    <p:sldId id="286" r:id="rId21"/>
    <p:sldId id="270" r:id="rId22"/>
    <p:sldId id="284" r:id="rId23"/>
    <p:sldId id="271" r:id="rId24"/>
    <p:sldId id="2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3148"/>
  </p:normalViewPr>
  <p:slideViewPr>
    <p:cSldViewPr snapToGrid="0" snapToObjects="1" showGuides="1">
      <p:cViewPr varScale="1">
        <p:scale>
          <a:sx n="63" d="100"/>
          <a:sy n="63" d="100"/>
        </p:scale>
        <p:origin x="64"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D201F-6918-4D42-9965-CD433293CC4F}" type="datetimeFigureOut">
              <a:rPr lang="en-US" smtClean="0"/>
              <a:t>3/9/2018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7E46CC-706A-AD40-B74A-AA89E9CE59AB}" type="slidenum">
              <a:rPr lang="en-US" smtClean="0"/>
              <a:t>‹#›</a:t>
            </a:fld>
            <a:endParaRPr lang="en-US"/>
          </a:p>
        </p:txBody>
      </p:sp>
    </p:spTree>
    <p:extLst>
      <p:ext uri="{BB962C8B-B14F-4D97-AF65-F5344CB8AC3E}">
        <p14:creationId xmlns:p14="http://schemas.microsoft.com/office/powerpoint/2010/main" val="3621492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ncbi.nlm.nih.gov/pmc/articles/PMC3111838/"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www.cityofchicago.org/dam/city/depts/cdph/comm_dis/general/Communicable_Disease/CD_CDInfo_Jun07_WNV.pdf" TargetMode="External"/><Relationship Id="rId4" Type="http://schemas.openxmlformats.org/officeDocument/2006/relationships/hyperlink" Target="http://articles.chicagotribune.com/2001-09-14/news/0109140028_1_west-nile-virus-dead-birds-mosquito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Chief among these mosquito-borne threats in the United States has been West Nile Virus (WNV). In 1999, WNV’s first reported cases </a:t>
            </a:r>
            <a:r>
              <a:rPr lang="en-US" sz="1200" b="0" i="0" u="none" strike="noStrike" kern="1200" dirty="0">
                <a:solidFill>
                  <a:schemeClr val="tx1"/>
                </a:solidFill>
                <a:effectLst/>
                <a:latin typeface="+mn-lt"/>
                <a:ea typeface="+mn-ea"/>
                <a:cs typeface="+mn-cs"/>
                <a:hlinkClick r:id="rId3"/>
              </a:rPr>
              <a:t>appeared in Queens, NY</a:t>
            </a:r>
            <a:r>
              <a:rPr lang="en-US" sz="1200" b="0" i="0" kern="1200" dirty="0">
                <a:solidFill>
                  <a:schemeClr val="tx1"/>
                </a:solidFill>
                <a:effectLst/>
                <a:latin typeface="+mn-lt"/>
                <a:ea typeface="+mn-ea"/>
                <a:cs typeface="+mn-cs"/>
              </a:rPr>
              <a:t>; by 2001, it was detected in the Chicago area after an </a:t>
            </a:r>
            <a:r>
              <a:rPr lang="en-US" sz="1200" b="0" i="0" u="none" strike="noStrike" kern="1200" dirty="0">
                <a:solidFill>
                  <a:schemeClr val="tx1"/>
                </a:solidFill>
                <a:effectLst/>
                <a:latin typeface="+mn-lt"/>
                <a:ea typeface="+mn-ea"/>
                <a:cs typeface="+mn-cs"/>
                <a:hlinkClick r:id="rId4"/>
              </a:rPr>
              <a:t>increase in bird deaths</a:t>
            </a:r>
            <a:r>
              <a:rPr lang="en-US" sz="1200" b="0" i="0" kern="1200" dirty="0">
                <a:solidFill>
                  <a:schemeClr val="tx1"/>
                </a:solidFill>
                <a:effectLst/>
                <a:latin typeface="+mn-lt"/>
                <a:ea typeface="+mn-ea"/>
                <a:cs typeface="+mn-cs"/>
              </a:rPr>
              <a:t> was linked to the virus. In 2002, Chicago suffered its first, and most severe, </a:t>
            </a:r>
            <a:r>
              <a:rPr lang="en-US" sz="1200" b="0" i="0" u="none" strike="noStrike" kern="1200" dirty="0">
                <a:solidFill>
                  <a:schemeClr val="tx1"/>
                </a:solidFill>
                <a:effectLst/>
                <a:latin typeface="+mn-lt"/>
                <a:ea typeface="+mn-ea"/>
                <a:cs typeface="+mn-cs"/>
                <a:hlinkClick r:id="rId5"/>
              </a:rPr>
              <a:t>WNV epidemic</a:t>
            </a:r>
            <a:r>
              <a:rPr lang="en-US" sz="1200" b="0" i="0" kern="1200" dirty="0">
                <a:solidFill>
                  <a:schemeClr val="tx1"/>
                </a:solidFill>
                <a:effectLst/>
                <a:latin typeface="+mn-lt"/>
                <a:ea typeface="+mn-ea"/>
                <a:cs typeface="+mn-cs"/>
              </a:rPr>
              <a:t>: 225 human cases were reported, including 22 fatalities.</a:t>
            </a:r>
            <a:endParaRPr lang="en-US" dirty="0"/>
          </a:p>
        </p:txBody>
      </p:sp>
      <p:sp>
        <p:nvSpPr>
          <p:cNvPr id="4" name="Slide Number Placeholder 3"/>
          <p:cNvSpPr>
            <a:spLocks noGrp="1"/>
          </p:cNvSpPr>
          <p:nvPr>
            <p:ph type="sldNum" sz="quarter" idx="10"/>
          </p:nvPr>
        </p:nvSpPr>
        <p:spPr/>
        <p:txBody>
          <a:bodyPr/>
          <a:lstStyle/>
          <a:p>
            <a:fld id="{917E46CC-706A-AD40-B74A-AA89E9CE59AB}" type="slidenum">
              <a:rPr lang="en-US" smtClean="0"/>
              <a:t>3</a:t>
            </a:fld>
            <a:endParaRPr lang="en-US"/>
          </a:p>
        </p:txBody>
      </p:sp>
    </p:spTree>
    <p:extLst>
      <p:ext uri="{BB962C8B-B14F-4D97-AF65-F5344CB8AC3E}">
        <p14:creationId xmlns:p14="http://schemas.microsoft.com/office/powerpoint/2010/main" val="1126872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www.ncbi.nlm.nih.gov</a:t>
            </a:r>
            <a:r>
              <a:rPr lang="en-US" dirty="0"/>
              <a:t>/</a:t>
            </a:r>
            <a:r>
              <a:rPr lang="en-US" dirty="0" err="1"/>
              <a:t>pmc</a:t>
            </a:r>
            <a:r>
              <a:rPr lang="en-US" dirty="0"/>
              <a:t>/articles/PMC3945683/</a:t>
            </a:r>
          </a:p>
          <a:p>
            <a:r>
              <a:rPr lang="en-US" dirty="0"/>
              <a:t>http://</a:t>
            </a:r>
            <a:r>
              <a:rPr lang="en-US" dirty="0" err="1"/>
              <a:t>www.idph.state.il.us</a:t>
            </a:r>
            <a:r>
              <a:rPr lang="en-US" dirty="0"/>
              <a:t>/</a:t>
            </a:r>
            <a:r>
              <a:rPr lang="en-US" dirty="0" err="1"/>
              <a:t>envhealth</a:t>
            </a:r>
            <a:r>
              <a:rPr lang="en-US" dirty="0"/>
              <a:t>/wnvsurveillance12.htm</a:t>
            </a:r>
          </a:p>
          <a:p>
            <a:r>
              <a:rPr lang="en-US" dirty="0"/>
              <a:t>https://</a:t>
            </a:r>
            <a:r>
              <a:rPr lang="en-US" dirty="0" err="1"/>
              <a:t>www.ncbi.nlm.nih.gov</a:t>
            </a:r>
            <a:r>
              <a:rPr lang="en-US" dirty="0"/>
              <a:t>/</a:t>
            </a:r>
            <a:r>
              <a:rPr lang="en-US" dirty="0" err="1"/>
              <a:t>pmc</a:t>
            </a:r>
            <a:r>
              <a:rPr lang="en-US" dirty="0"/>
              <a:t>/articles/PMC4230500/#B92</a:t>
            </a:r>
          </a:p>
        </p:txBody>
      </p:sp>
      <p:sp>
        <p:nvSpPr>
          <p:cNvPr id="4" name="Slide Number Placeholder 3"/>
          <p:cNvSpPr>
            <a:spLocks noGrp="1"/>
          </p:cNvSpPr>
          <p:nvPr>
            <p:ph type="sldNum" sz="quarter" idx="10"/>
          </p:nvPr>
        </p:nvSpPr>
        <p:spPr/>
        <p:txBody>
          <a:bodyPr/>
          <a:lstStyle/>
          <a:p>
            <a:fld id="{917E46CC-706A-AD40-B74A-AA89E9CE59AB}" type="slidenum">
              <a:rPr lang="en-US" smtClean="0"/>
              <a:t>21</a:t>
            </a:fld>
            <a:endParaRPr lang="en-US"/>
          </a:p>
        </p:txBody>
      </p:sp>
    </p:spTree>
    <p:extLst>
      <p:ext uri="{BB962C8B-B14F-4D97-AF65-F5344CB8AC3E}">
        <p14:creationId xmlns:p14="http://schemas.microsoft.com/office/powerpoint/2010/main" val="1072063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6BDC21B2-51CE-114F-899D-F6E609CDA516}" type="datetimeFigureOut">
              <a:rPr lang="en-US" smtClean="0"/>
              <a:t>3/9/2018</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462B533A-014F-DB40-8AC0-FD5347BC3945}"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77022801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DC21B2-51CE-114F-899D-F6E609CDA516}" type="datetimeFigureOut">
              <a:rPr lang="en-US" smtClean="0"/>
              <a:t>3/9/2018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B533A-014F-DB40-8AC0-FD5347BC3945}" type="slidenum">
              <a:rPr lang="en-US" smtClean="0"/>
              <a:t>‹#›</a:t>
            </a:fld>
            <a:endParaRPr lang="en-US"/>
          </a:p>
        </p:txBody>
      </p:sp>
    </p:spTree>
    <p:extLst>
      <p:ext uri="{BB962C8B-B14F-4D97-AF65-F5344CB8AC3E}">
        <p14:creationId xmlns:p14="http://schemas.microsoft.com/office/powerpoint/2010/main" val="1453550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DC21B2-51CE-114F-899D-F6E609CDA516}" type="datetimeFigureOut">
              <a:rPr lang="en-US" smtClean="0"/>
              <a:t>3/9/2018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B533A-014F-DB40-8AC0-FD5347BC3945}" type="slidenum">
              <a:rPr lang="en-US" smtClean="0"/>
              <a:t>‹#›</a:t>
            </a:fld>
            <a:endParaRPr lang="en-US"/>
          </a:p>
        </p:txBody>
      </p:sp>
    </p:spTree>
    <p:extLst>
      <p:ext uri="{BB962C8B-B14F-4D97-AF65-F5344CB8AC3E}">
        <p14:creationId xmlns:p14="http://schemas.microsoft.com/office/powerpoint/2010/main" val="2978496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DC21B2-51CE-114F-899D-F6E609CDA516}" type="datetimeFigureOut">
              <a:rPr lang="en-US" smtClean="0"/>
              <a:t>3/9/2018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B533A-014F-DB40-8AC0-FD5347BC3945}" type="slidenum">
              <a:rPr lang="en-US" smtClean="0"/>
              <a:t>‹#›</a:t>
            </a:fld>
            <a:endParaRPr lang="en-US"/>
          </a:p>
        </p:txBody>
      </p:sp>
    </p:spTree>
    <p:extLst>
      <p:ext uri="{BB962C8B-B14F-4D97-AF65-F5344CB8AC3E}">
        <p14:creationId xmlns:p14="http://schemas.microsoft.com/office/powerpoint/2010/main" val="3356159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6BDC21B2-51CE-114F-899D-F6E609CDA516}" type="datetimeFigureOut">
              <a:rPr lang="en-US" smtClean="0"/>
              <a:t>3/9/2018</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462B533A-014F-DB40-8AC0-FD5347BC3945}"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78731907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DC21B2-51CE-114F-899D-F6E609CDA516}" type="datetimeFigureOut">
              <a:rPr lang="en-US" smtClean="0"/>
              <a:t>3/9/2018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2B533A-014F-DB40-8AC0-FD5347BC3945}" type="slidenum">
              <a:rPr lang="en-US" smtClean="0"/>
              <a:t>‹#›</a:t>
            </a:fld>
            <a:endParaRPr lang="en-US"/>
          </a:p>
        </p:txBody>
      </p:sp>
    </p:spTree>
    <p:extLst>
      <p:ext uri="{BB962C8B-B14F-4D97-AF65-F5344CB8AC3E}">
        <p14:creationId xmlns:p14="http://schemas.microsoft.com/office/powerpoint/2010/main" val="2830906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DC21B2-51CE-114F-899D-F6E609CDA516}" type="datetimeFigureOut">
              <a:rPr lang="en-US" smtClean="0"/>
              <a:t>3/9/2018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2B533A-014F-DB40-8AC0-FD5347BC3945}" type="slidenum">
              <a:rPr lang="en-US" smtClean="0"/>
              <a:t>‹#›</a:t>
            </a:fld>
            <a:endParaRPr lang="en-US"/>
          </a:p>
        </p:txBody>
      </p:sp>
    </p:spTree>
    <p:extLst>
      <p:ext uri="{BB962C8B-B14F-4D97-AF65-F5344CB8AC3E}">
        <p14:creationId xmlns:p14="http://schemas.microsoft.com/office/powerpoint/2010/main" val="3781439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DC21B2-51CE-114F-899D-F6E609CDA516}" type="datetimeFigureOut">
              <a:rPr lang="en-US" smtClean="0"/>
              <a:t>3/9/2018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2B533A-014F-DB40-8AC0-FD5347BC3945}" type="slidenum">
              <a:rPr lang="en-US" smtClean="0"/>
              <a:t>‹#›</a:t>
            </a:fld>
            <a:endParaRPr lang="en-US"/>
          </a:p>
        </p:txBody>
      </p:sp>
    </p:spTree>
    <p:extLst>
      <p:ext uri="{BB962C8B-B14F-4D97-AF65-F5344CB8AC3E}">
        <p14:creationId xmlns:p14="http://schemas.microsoft.com/office/powerpoint/2010/main" val="1254283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C21B2-51CE-114F-899D-F6E609CDA516}" type="datetimeFigureOut">
              <a:rPr lang="en-US" smtClean="0"/>
              <a:t>3/9/2018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2B533A-014F-DB40-8AC0-FD5347BC3945}" type="slidenum">
              <a:rPr lang="en-US" smtClean="0"/>
              <a:t>‹#›</a:t>
            </a:fld>
            <a:endParaRPr lang="en-US"/>
          </a:p>
        </p:txBody>
      </p:sp>
    </p:spTree>
    <p:extLst>
      <p:ext uri="{BB962C8B-B14F-4D97-AF65-F5344CB8AC3E}">
        <p14:creationId xmlns:p14="http://schemas.microsoft.com/office/powerpoint/2010/main" val="1259279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6BDC21B2-51CE-114F-899D-F6E609CDA516}" type="datetimeFigureOut">
              <a:rPr lang="en-US" smtClean="0"/>
              <a:t>3/9/2018</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62B533A-014F-DB40-8AC0-FD5347BC3945}"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14585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6BDC21B2-51CE-114F-899D-F6E609CDA516}" type="datetimeFigureOut">
              <a:rPr lang="en-US" smtClean="0"/>
              <a:t>3/9/2018</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62B533A-014F-DB40-8AC0-FD5347BC3945}"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23969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6BDC21B2-51CE-114F-899D-F6E609CDA516}" type="datetimeFigureOut">
              <a:rPr lang="en-US" smtClean="0"/>
              <a:t>3/9/2018</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462B533A-014F-DB40-8AC0-FD5347BC3945}"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1698963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9461-5385-9C47-A9E1-CAA556C037A9}"/>
              </a:ext>
            </a:extLst>
          </p:cNvPr>
          <p:cNvSpPr>
            <a:spLocks noGrp="1"/>
          </p:cNvSpPr>
          <p:nvPr>
            <p:ph type="ctrTitle"/>
          </p:nvPr>
        </p:nvSpPr>
        <p:spPr/>
        <p:txBody>
          <a:bodyPr/>
          <a:lstStyle/>
          <a:p>
            <a:r>
              <a:rPr lang="en-US" dirty="0"/>
              <a:t>WEST NILE VIRUS</a:t>
            </a:r>
          </a:p>
        </p:txBody>
      </p:sp>
      <p:sp>
        <p:nvSpPr>
          <p:cNvPr id="3" name="Subtitle 2">
            <a:extLst>
              <a:ext uri="{FF2B5EF4-FFF2-40B4-BE49-F238E27FC236}">
                <a16:creationId xmlns:a16="http://schemas.microsoft.com/office/drawing/2014/main" id="{45408AED-BC25-F746-B707-0633B3FC15DD}"/>
              </a:ext>
            </a:extLst>
          </p:cNvPr>
          <p:cNvSpPr>
            <a:spLocks noGrp="1"/>
          </p:cNvSpPr>
          <p:nvPr>
            <p:ph type="subTitle" idx="1"/>
          </p:nvPr>
        </p:nvSpPr>
        <p:spPr/>
        <p:txBody>
          <a:bodyPr/>
          <a:lstStyle/>
          <a:p>
            <a:r>
              <a:rPr lang="en-US" dirty="0"/>
              <a:t>In Chicago</a:t>
            </a:r>
          </a:p>
        </p:txBody>
      </p:sp>
      <p:pic>
        <p:nvPicPr>
          <p:cNvPr id="7" name="Picture 6">
            <a:extLst>
              <a:ext uri="{FF2B5EF4-FFF2-40B4-BE49-F238E27FC236}">
                <a16:creationId xmlns:a16="http://schemas.microsoft.com/office/drawing/2014/main" id="{F0F87841-70C1-7240-B266-A3DCA5AD0A2E}"/>
              </a:ext>
            </a:extLst>
          </p:cNvPr>
          <p:cNvPicPr>
            <a:picLocks noChangeAspect="1"/>
          </p:cNvPicPr>
          <p:nvPr/>
        </p:nvPicPr>
        <p:blipFill>
          <a:blip r:embed="rId2"/>
          <a:stretch>
            <a:fillRect/>
          </a:stretch>
        </p:blipFill>
        <p:spPr>
          <a:xfrm>
            <a:off x="1209554" y="1305166"/>
            <a:ext cx="1311489" cy="1459924"/>
          </a:xfrm>
          <a:prstGeom prst="rect">
            <a:avLst/>
          </a:prstGeom>
        </p:spPr>
      </p:pic>
      <p:pic>
        <p:nvPicPr>
          <p:cNvPr id="9" name="Picture 8">
            <a:extLst>
              <a:ext uri="{FF2B5EF4-FFF2-40B4-BE49-F238E27FC236}">
                <a16:creationId xmlns:a16="http://schemas.microsoft.com/office/drawing/2014/main" id="{931716FA-B2D8-5C4E-9052-C529E6180D03}"/>
              </a:ext>
            </a:extLst>
          </p:cNvPr>
          <p:cNvPicPr>
            <a:picLocks noChangeAspect="1"/>
          </p:cNvPicPr>
          <p:nvPr/>
        </p:nvPicPr>
        <p:blipFill>
          <a:blip r:embed="rId3"/>
          <a:stretch>
            <a:fillRect/>
          </a:stretch>
        </p:blipFill>
        <p:spPr>
          <a:xfrm>
            <a:off x="270398" y="5809485"/>
            <a:ext cx="1644730" cy="1048515"/>
          </a:xfrm>
          <a:prstGeom prst="rect">
            <a:avLst/>
          </a:prstGeom>
        </p:spPr>
      </p:pic>
      <p:pic>
        <p:nvPicPr>
          <p:cNvPr id="11" name="Picture 10">
            <a:extLst>
              <a:ext uri="{FF2B5EF4-FFF2-40B4-BE49-F238E27FC236}">
                <a16:creationId xmlns:a16="http://schemas.microsoft.com/office/drawing/2014/main" id="{9E23405C-7268-C145-86A6-399BAD283C49}"/>
              </a:ext>
            </a:extLst>
          </p:cNvPr>
          <p:cNvPicPr>
            <a:picLocks noChangeAspect="1"/>
          </p:cNvPicPr>
          <p:nvPr/>
        </p:nvPicPr>
        <p:blipFill>
          <a:blip r:embed="rId4"/>
          <a:stretch>
            <a:fillRect/>
          </a:stretch>
        </p:blipFill>
        <p:spPr>
          <a:xfrm>
            <a:off x="657653" y="0"/>
            <a:ext cx="1103803" cy="1103803"/>
          </a:xfrm>
          <a:prstGeom prst="rect">
            <a:avLst/>
          </a:prstGeom>
        </p:spPr>
      </p:pic>
      <p:pic>
        <p:nvPicPr>
          <p:cNvPr id="13" name="Picture 12">
            <a:extLst>
              <a:ext uri="{FF2B5EF4-FFF2-40B4-BE49-F238E27FC236}">
                <a16:creationId xmlns:a16="http://schemas.microsoft.com/office/drawing/2014/main" id="{A716DA57-C412-454D-8D1D-383CD0D20A9C}"/>
              </a:ext>
            </a:extLst>
          </p:cNvPr>
          <p:cNvPicPr>
            <a:picLocks noChangeAspect="1"/>
          </p:cNvPicPr>
          <p:nvPr/>
        </p:nvPicPr>
        <p:blipFill>
          <a:blip r:embed="rId5"/>
          <a:stretch>
            <a:fillRect/>
          </a:stretch>
        </p:blipFill>
        <p:spPr>
          <a:xfrm>
            <a:off x="8326088" y="2035128"/>
            <a:ext cx="1950269" cy="1102499"/>
          </a:xfrm>
          <a:prstGeom prst="rect">
            <a:avLst/>
          </a:prstGeom>
        </p:spPr>
      </p:pic>
      <p:pic>
        <p:nvPicPr>
          <p:cNvPr id="15" name="Picture 14">
            <a:extLst>
              <a:ext uri="{FF2B5EF4-FFF2-40B4-BE49-F238E27FC236}">
                <a16:creationId xmlns:a16="http://schemas.microsoft.com/office/drawing/2014/main" id="{FF742996-0371-0D49-A934-CFD594A590B9}"/>
              </a:ext>
            </a:extLst>
          </p:cNvPr>
          <p:cNvPicPr>
            <a:picLocks noChangeAspect="1"/>
          </p:cNvPicPr>
          <p:nvPr/>
        </p:nvPicPr>
        <p:blipFill>
          <a:blip r:embed="rId6"/>
          <a:stretch>
            <a:fillRect/>
          </a:stretch>
        </p:blipFill>
        <p:spPr>
          <a:xfrm>
            <a:off x="8066488" y="4801935"/>
            <a:ext cx="1103803" cy="1103803"/>
          </a:xfrm>
          <a:prstGeom prst="rect">
            <a:avLst/>
          </a:prstGeom>
        </p:spPr>
      </p:pic>
      <p:sp>
        <p:nvSpPr>
          <p:cNvPr id="16" name="Subtitle 2">
            <a:extLst>
              <a:ext uri="{FF2B5EF4-FFF2-40B4-BE49-F238E27FC236}">
                <a16:creationId xmlns:a16="http://schemas.microsoft.com/office/drawing/2014/main" id="{55328CA9-5A92-A04A-838B-00524CCE6E0B}"/>
              </a:ext>
            </a:extLst>
          </p:cNvPr>
          <p:cNvSpPr txBox="1">
            <a:spLocks/>
          </p:cNvSpPr>
          <p:nvPr/>
        </p:nvSpPr>
        <p:spPr>
          <a:xfrm>
            <a:off x="2820731" y="2006821"/>
            <a:ext cx="6831673" cy="75827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en-US" sz="4400" dirty="0"/>
              <a:t>Predicting </a:t>
            </a:r>
          </a:p>
        </p:txBody>
      </p:sp>
      <p:sp>
        <p:nvSpPr>
          <p:cNvPr id="10" name="Subtitle 2">
            <a:extLst>
              <a:ext uri="{FF2B5EF4-FFF2-40B4-BE49-F238E27FC236}">
                <a16:creationId xmlns:a16="http://schemas.microsoft.com/office/drawing/2014/main" id="{F79CFB6B-242F-B442-9616-E075657E0F9E}"/>
              </a:ext>
            </a:extLst>
          </p:cNvPr>
          <p:cNvSpPr txBox="1">
            <a:spLocks/>
          </p:cNvSpPr>
          <p:nvPr/>
        </p:nvSpPr>
        <p:spPr>
          <a:xfrm>
            <a:off x="2438763" y="5671266"/>
            <a:ext cx="6831673" cy="683240"/>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en-US" dirty="0"/>
              <a:t>William, Mikhail, Chrissy &amp; Claudia</a:t>
            </a:r>
          </a:p>
        </p:txBody>
      </p:sp>
    </p:spTree>
    <p:extLst>
      <p:ext uri="{BB962C8B-B14F-4D97-AF65-F5344CB8AC3E}">
        <p14:creationId xmlns:p14="http://schemas.microsoft.com/office/powerpoint/2010/main" val="760225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A75CB-36D1-D04A-A7C4-634D657C2C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4F04D3-9B3D-4744-8C34-B46FE7F7F5A4}"/>
              </a:ext>
            </a:extLst>
          </p:cNvPr>
          <p:cNvSpPr>
            <a:spLocks noGrp="1"/>
          </p:cNvSpPr>
          <p:nvPr>
            <p:ph idx="1"/>
          </p:nvPr>
        </p:nvSpPr>
        <p:spPr/>
        <p:txBody>
          <a:bodyPr/>
          <a:lstStyle/>
          <a:p>
            <a:endParaRPr lang="en-US"/>
          </a:p>
        </p:txBody>
      </p:sp>
      <p:grpSp>
        <p:nvGrpSpPr>
          <p:cNvPr id="9" name="Group 8">
            <a:extLst>
              <a:ext uri="{FF2B5EF4-FFF2-40B4-BE49-F238E27FC236}">
                <a16:creationId xmlns:a16="http://schemas.microsoft.com/office/drawing/2014/main" id="{4A2D8704-577D-434E-A5A7-341442A8FC2A}"/>
              </a:ext>
            </a:extLst>
          </p:cNvPr>
          <p:cNvGrpSpPr/>
          <p:nvPr/>
        </p:nvGrpSpPr>
        <p:grpSpPr>
          <a:xfrm>
            <a:off x="1201882" y="0"/>
            <a:ext cx="10505408" cy="6858000"/>
            <a:chOff x="1201882" y="0"/>
            <a:chExt cx="10505408" cy="6858000"/>
          </a:xfrm>
        </p:grpSpPr>
        <p:pic>
          <p:nvPicPr>
            <p:cNvPr id="4" name="Picture 3">
              <a:extLst>
                <a:ext uri="{FF2B5EF4-FFF2-40B4-BE49-F238E27FC236}">
                  <a16:creationId xmlns:a16="http://schemas.microsoft.com/office/drawing/2014/main" id="{C5FBFFBB-1161-0842-BE69-73EEA34137A2}"/>
                </a:ext>
              </a:extLst>
            </p:cNvPr>
            <p:cNvPicPr>
              <a:picLocks noChangeAspect="1"/>
            </p:cNvPicPr>
            <p:nvPr/>
          </p:nvPicPr>
          <p:blipFill>
            <a:blip r:embed="rId2"/>
            <a:stretch>
              <a:fillRect/>
            </a:stretch>
          </p:blipFill>
          <p:spPr>
            <a:xfrm>
              <a:off x="1201882" y="0"/>
              <a:ext cx="10505408" cy="6858000"/>
            </a:xfrm>
            <a:prstGeom prst="rect">
              <a:avLst/>
            </a:prstGeom>
          </p:spPr>
        </p:pic>
        <p:cxnSp>
          <p:nvCxnSpPr>
            <p:cNvPr id="5" name="Straight Connector 4">
              <a:extLst>
                <a:ext uri="{FF2B5EF4-FFF2-40B4-BE49-F238E27FC236}">
                  <a16:creationId xmlns:a16="http://schemas.microsoft.com/office/drawing/2014/main" id="{A27186A7-F745-B44C-9474-589EE6267789}"/>
                </a:ext>
              </a:extLst>
            </p:cNvPr>
            <p:cNvCxnSpPr>
              <a:cxnSpLocks/>
            </p:cNvCxnSpPr>
            <p:nvPr/>
          </p:nvCxnSpPr>
          <p:spPr>
            <a:xfrm>
              <a:off x="2986097" y="685800"/>
              <a:ext cx="0" cy="5500687"/>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95DF0BD-B1DC-CD4E-B484-E0FBDA0E86BB}"/>
                </a:ext>
              </a:extLst>
            </p:cNvPr>
            <p:cNvCxnSpPr>
              <a:cxnSpLocks/>
            </p:cNvCxnSpPr>
            <p:nvPr/>
          </p:nvCxnSpPr>
          <p:spPr>
            <a:xfrm>
              <a:off x="7826244" y="685800"/>
              <a:ext cx="0" cy="5500687"/>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EC469CC-8B7F-DF4F-9056-96171DF1E36D}"/>
                </a:ext>
              </a:extLst>
            </p:cNvPr>
            <p:cNvCxnSpPr>
              <a:cxnSpLocks/>
            </p:cNvCxnSpPr>
            <p:nvPr/>
          </p:nvCxnSpPr>
          <p:spPr>
            <a:xfrm>
              <a:off x="5418710" y="685800"/>
              <a:ext cx="0" cy="5500687"/>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ED092A8-B819-0F43-B69B-291936A19A97}"/>
                </a:ext>
              </a:extLst>
            </p:cNvPr>
            <p:cNvCxnSpPr>
              <a:cxnSpLocks/>
            </p:cNvCxnSpPr>
            <p:nvPr/>
          </p:nvCxnSpPr>
          <p:spPr>
            <a:xfrm>
              <a:off x="10256928" y="685800"/>
              <a:ext cx="0" cy="5500687"/>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8514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42158-BC63-4E46-9995-35940B1037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215181-16C8-1943-A786-1A588236C6C5}"/>
              </a:ext>
            </a:extLst>
          </p:cNvPr>
          <p:cNvSpPr>
            <a:spLocks noGrp="1"/>
          </p:cNvSpPr>
          <p:nvPr>
            <p:ph idx="1"/>
          </p:nvPr>
        </p:nvSpPr>
        <p:spPr/>
        <p:txBody>
          <a:bodyPr/>
          <a:lstStyle/>
          <a:p>
            <a:endParaRPr lang="en-US"/>
          </a:p>
        </p:txBody>
      </p:sp>
      <p:grpSp>
        <p:nvGrpSpPr>
          <p:cNvPr id="4" name="Group 3">
            <a:extLst>
              <a:ext uri="{FF2B5EF4-FFF2-40B4-BE49-F238E27FC236}">
                <a16:creationId xmlns:a16="http://schemas.microsoft.com/office/drawing/2014/main" id="{8A7C7952-02C7-0240-AB8C-D50B2B41F464}"/>
              </a:ext>
            </a:extLst>
          </p:cNvPr>
          <p:cNvGrpSpPr/>
          <p:nvPr/>
        </p:nvGrpSpPr>
        <p:grpSpPr>
          <a:xfrm>
            <a:off x="865414" y="358816"/>
            <a:ext cx="10461171" cy="6858000"/>
            <a:chOff x="865414" y="358816"/>
            <a:chExt cx="10461171" cy="6858000"/>
          </a:xfrm>
        </p:grpSpPr>
        <p:pic>
          <p:nvPicPr>
            <p:cNvPr id="7" name="Picture 6">
              <a:extLst>
                <a:ext uri="{FF2B5EF4-FFF2-40B4-BE49-F238E27FC236}">
                  <a16:creationId xmlns:a16="http://schemas.microsoft.com/office/drawing/2014/main" id="{5AE70AB1-F80D-964C-8832-D7D3BB43541F}"/>
                </a:ext>
              </a:extLst>
            </p:cNvPr>
            <p:cNvPicPr>
              <a:picLocks noChangeAspect="1"/>
            </p:cNvPicPr>
            <p:nvPr/>
          </p:nvPicPr>
          <p:blipFill>
            <a:blip r:embed="rId2"/>
            <a:stretch>
              <a:fillRect/>
            </a:stretch>
          </p:blipFill>
          <p:spPr>
            <a:xfrm>
              <a:off x="865414" y="358816"/>
              <a:ext cx="10461171" cy="6858000"/>
            </a:xfrm>
            <a:prstGeom prst="rect">
              <a:avLst/>
            </a:prstGeom>
          </p:spPr>
        </p:pic>
        <p:cxnSp>
          <p:nvCxnSpPr>
            <p:cNvPr id="10" name="Straight Connector 9">
              <a:extLst>
                <a:ext uri="{FF2B5EF4-FFF2-40B4-BE49-F238E27FC236}">
                  <a16:creationId xmlns:a16="http://schemas.microsoft.com/office/drawing/2014/main" id="{D6B443DB-63BA-CB4E-8ECE-3F82C2A6A10D}"/>
                </a:ext>
              </a:extLst>
            </p:cNvPr>
            <p:cNvCxnSpPr/>
            <p:nvPr/>
          </p:nvCxnSpPr>
          <p:spPr>
            <a:xfrm>
              <a:off x="6348534" y="1252959"/>
              <a:ext cx="0" cy="5286375"/>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073A762-4595-2B46-8D95-A35BACDCE5DC}"/>
                </a:ext>
              </a:extLst>
            </p:cNvPr>
            <p:cNvCxnSpPr/>
            <p:nvPr/>
          </p:nvCxnSpPr>
          <p:spPr>
            <a:xfrm>
              <a:off x="4452215" y="1299439"/>
              <a:ext cx="0" cy="5286375"/>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A89D6BB-51BA-0445-8EE5-0EDAD281596C}"/>
                </a:ext>
              </a:extLst>
            </p:cNvPr>
            <p:cNvCxnSpPr/>
            <p:nvPr/>
          </p:nvCxnSpPr>
          <p:spPr>
            <a:xfrm>
              <a:off x="2542392" y="1252960"/>
              <a:ext cx="0" cy="5286375"/>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0E95BC-8F3D-C347-B230-138B26F7BF1A}"/>
                </a:ext>
              </a:extLst>
            </p:cNvPr>
            <p:cNvCxnSpPr/>
            <p:nvPr/>
          </p:nvCxnSpPr>
          <p:spPr>
            <a:xfrm>
              <a:off x="8258358" y="1252958"/>
              <a:ext cx="0" cy="5286375"/>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0528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5F19B-B1DB-5A47-B6FF-35790C9947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F49A43-AEC2-0E43-8D59-7A342EFB360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25D2BF-8024-7148-9800-5EAC7F0521C4}"/>
              </a:ext>
            </a:extLst>
          </p:cNvPr>
          <p:cNvPicPr>
            <a:picLocks noChangeAspect="1"/>
          </p:cNvPicPr>
          <p:nvPr/>
        </p:nvPicPr>
        <p:blipFill>
          <a:blip r:embed="rId2"/>
          <a:stretch>
            <a:fillRect/>
          </a:stretch>
        </p:blipFill>
        <p:spPr>
          <a:xfrm>
            <a:off x="0" y="232855"/>
            <a:ext cx="12192000" cy="6392290"/>
          </a:xfrm>
          <a:prstGeom prst="rect">
            <a:avLst/>
          </a:prstGeom>
        </p:spPr>
      </p:pic>
    </p:spTree>
    <p:extLst>
      <p:ext uri="{BB962C8B-B14F-4D97-AF65-F5344CB8AC3E}">
        <p14:creationId xmlns:p14="http://schemas.microsoft.com/office/powerpoint/2010/main" val="1785072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52A73-DE23-CF44-B79E-A6FC475E83F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E99F5FF-9A20-E848-A6E2-54FF3EFE5ED1}"/>
              </a:ext>
            </a:extLst>
          </p:cNvPr>
          <p:cNvSpPr>
            <a:spLocks noGrp="1"/>
          </p:cNvSpPr>
          <p:nvPr>
            <p:ph idx="1"/>
          </p:nvPr>
        </p:nvSpPr>
        <p:spPr/>
        <p:txBody>
          <a:bodyPr/>
          <a:lstStyle/>
          <a:p>
            <a:endParaRPr lang="en-US" dirty="0"/>
          </a:p>
        </p:txBody>
      </p:sp>
      <p:pic>
        <p:nvPicPr>
          <p:cNvPr id="15" name="Picture 14">
            <a:extLst>
              <a:ext uri="{FF2B5EF4-FFF2-40B4-BE49-F238E27FC236}">
                <a16:creationId xmlns:a16="http://schemas.microsoft.com/office/drawing/2014/main" id="{B9B91A14-B982-3147-A7F8-DAA389E2F020}"/>
              </a:ext>
            </a:extLst>
          </p:cNvPr>
          <p:cNvPicPr>
            <a:picLocks noChangeAspect="1"/>
          </p:cNvPicPr>
          <p:nvPr/>
        </p:nvPicPr>
        <p:blipFill>
          <a:blip r:embed="rId2"/>
          <a:stretch>
            <a:fillRect/>
          </a:stretch>
        </p:blipFill>
        <p:spPr>
          <a:xfrm>
            <a:off x="3108669" y="-4487"/>
            <a:ext cx="5792443" cy="3647543"/>
          </a:xfrm>
          <a:prstGeom prst="rect">
            <a:avLst/>
          </a:prstGeom>
        </p:spPr>
      </p:pic>
      <p:pic>
        <p:nvPicPr>
          <p:cNvPr id="16" name="Picture 15">
            <a:extLst>
              <a:ext uri="{FF2B5EF4-FFF2-40B4-BE49-F238E27FC236}">
                <a16:creationId xmlns:a16="http://schemas.microsoft.com/office/drawing/2014/main" id="{9C5EEE1E-A359-A844-8360-E3CFE5D70146}"/>
              </a:ext>
            </a:extLst>
          </p:cNvPr>
          <p:cNvPicPr>
            <a:picLocks noChangeAspect="1"/>
          </p:cNvPicPr>
          <p:nvPr/>
        </p:nvPicPr>
        <p:blipFill>
          <a:blip r:embed="rId3"/>
          <a:stretch>
            <a:fillRect/>
          </a:stretch>
        </p:blipFill>
        <p:spPr>
          <a:xfrm>
            <a:off x="3108670" y="3257292"/>
            <a:ext cx="5792443" cy="3600708"/>
          </a:xfrm>
          <a:prstGeom prst="rect">
            <a:avLst/>
          </a:prstGeom>
        </p:spPr>
      </p:pic>
    </p:spTree>
    <p:extLst>
      <p:ext uri="{BB962C8B-B14F-4D97-AF65-F5344CB8AC3E}">
        <p14:creationId xmlns:p14="http://schemas.microsoft.com/office/powerpoint/2010/main" val="26689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9D5A7-EDD9-1546-A256-4298A472805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EB4A05B-9EA7-8C45-BFDD-82975504FDE0}"/>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8914A110-910A-9B43-B466-106EDEE8AB4C}"/>
              </a:ext>
            </a:extLst>
          </p:cNvPr>
          <p:cNvPicPr>
            <a:picLocks noChangeAspect="1"/>
          </p:cNvPicPr>
          <p:nvPr/>
        </p:nvPicPr>
        <p:blipFill>
          <a:blip r:embed="rId2"/>
          <a:stretch>
            <a:fillRect/>
          </a:stretch>
        </p:blipFill>
        <p:spPr>
          <a:xfrm>
            <a:off x="3166565" y="-59616"/>
            <a:ext cx="6106280" cy="3831516"/>
          </a:xfrm>
          <a:prstGeom prst="rect">
            <a:avLst/>
          </a:prstGeom>
        </p:spPr>
      </p:pic>
      <p:pic>
        <p:nvPicPr>
          <p:cNvPr id="10" name="Picture 9">
            <a:extLst>
              <a:ext uri="{FF2B5EF4-FFF2-40B4-BE49-F238E27FC236}">
                <a16:creationId xmlns:a16="http://schemas.microsoft.com/office/drawing/2014/main" id="{C1AE16ED-B313-ED41-AE89-7816EA16FBB6}"/>
              </a:ext>
            </a:extLst>
          </p:cNvPr>
          <p:cNvPicPr>
            <a:picLocks noChangeAspect="1"/>
          </p:cNvPicPr>
          <p:nvPr/>
        </p:nvPicPr>
        <p:blipFill>
          <a:blip r:embed="rId3"/>
          <a:stretch>
            <a:fillRect/>
          </a:stretch>
        </p:blipFill>
        <p:spPr>
          <a:xfrm>
            <a:off x="3166565" y="3314700"/>
            <a:ext cx="6106280" cy="3771900"/>
          </a:xfrm>
          <a:prstGeom prst="rect">
            <a:avLst/>
          </a:prstGeom>
        </p:spPr>
      </p:pic>
    </p:spTree>
    <p:extLst>
      <p:ext uri="{BB962C8B-B14F-4D97-AF65-F5344CB8AC3E}">
        <p14:creationId xmlns:p14="http://schemas.microsoft.com/office/powerpoint/2010/main" val="3187704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CC42D-4B11-BA4C-9A7A-2C2D61EDA3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6B48C6-8BE8-6B4E-8398-A0F2AB59A61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20F8BFF-F33B-D74B-9663-D867B19A5E4E}"/>
              </a:ext>
            </a:extLst>
          </p:cNvPr>
          <p:cNvPicPr>
            <a:picLocks noChangeAspect="1"/>
          </p:cNvPicPr>
          <p:nvPr/>
        </p:nvPicPr>
        <p:blipFill>
          <a:blip r:embed="rId2"/>
          <a:stretch>
            <a:fillRect/>
          </a:stretch>
        </p:blipFill>
        <p:spPr>
          <a:xfrm>
            <a:off x="0" y="585784"/>
            <a:ext cx="5834754" cy="5900737"/>
          </a:xfrm>
          <a:prstGeom prst="rect">
            <a:avLst/>
          </a:prstGeom>
        </p:spPr>
      </p:pic>
      <p:pic>
        <p:nvPicPr>
          <p:cNvPr id="5" name="Picture 4">
            <a:extLst>
              <a:ext uri="{FF2B5EF4-FFF2-40B4-BE49-F238E27FC236}">
                <a16:creationId xmlns:a16="http://schemas.microsoft.com/office/drawing/2014/main" id="{FC438B37-7437-214F-BC73-93C85BA7AC54}"/>
              </a:ext>
            </a:extLst>
          </p:cNvPr>
          <p:cNvPicPr>
            <a:picLocks noChangeAspect="1"/>
          </p:cNvPicPr>
          <p:nvPr/>
        </p:nvPicPr>
        <p:blipFill>
          <a:blip r:embed="rId3"/>
          <a:stretch>
            <a:fillRect/>
          </a:stretch>
        </p:blipFill>
        <p:spPr>
          <a:xfrm>
            <a:off x="5821459" y="585783"/>
            <a:ext cx="6370541" cy="5900737"/>
          </a:xfrm>
          <a:prstGeom prst="rect">
            <a:avLst/>
          </a:prstGeom>
        </p:spPr>
      </p:pic>
    </p:spTree>
    <p:extLst>
      <p:ext uri="{BB962C8B-B14F-4D97-AF65-F5344CB8AC3E}">
        <p14:creationId xmlns:p14="http://schemas.microsoft.com/office/powerpoint/2010/main" val="1472739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2744-C569-8F4E-B80A-D39D2F8B0768}"/>
              </a:ext>
            </a:extLst>
          </p:cNvPr>
          <p:cNvSpPr>
            <a:spLocks noGrp="1"/>
          </p:cNvSpPr>
          <p:nvPr>
            <p:ph type="title"/>
          </p:nvPr>
        </p:nvSpPr>
        <p:spPr/>
        <p:txBody>
          <a:bodyPr/>
          <a:lstStyle/>
          <a:p>
            <a:r>
              <a:rPr lang="en-US" dirty="0"/>
              <a:t>Feature Extraction</a:t>
            </a:r>
          </a:p>
        </p:txBody>
      </p:sp>
      <p:sp>
        <p:nvSpPr>
          <p:cNvPr id="3" name="Content Placeholder 2">
            <a:extLst>
              <a:ext uri="{FF2B5EF4-FFF2-40B4-BE49-F238E27FC236}">
                <a16:creationId xmlns:a16="http://schemas.microsoft.com/office/drawing/2014/main" id="{2DF76624-D131-4845-A564-086BD0F938E3}"/>
              </a:ext>
            </a:extLst>
          </p:cNvPr>
          <p:cNvSpPr>
            <a:spLocks noGrp="1"/>
          </p:cNvSpPr>
          <p:nvPr>
            <p:ph idx="1"/>
          </p:nvPr>
        </p:nvSpPr>
        <p:spPr/>
        <p:txBody>
          <a:bodyPr>
            <a:normAutofit fontScale="85000" lnSpcReduction="20000"/>
          </a:bodyPr>
          <a:lstStyle/>
          <a:p>
            <a:r>
              <a:rPr lang="en-US" dirty="0"/>
              <a:t>What can be measured?</a:t>
            </a:r>
          </a:p>
          <a:p>
            <a:r>
              <a:rPr lang="en-US" dirty="0"/>
              <a:t>Aggregate weather for each week</a:t>
            </a:r>
          </a:p>
          <a:p>
            <a:pPr lvl="1"/>
            <a:r>
              <a:rPr lang="en-US" dirty="0"/>
              <a:t>Distributions of temp, humidity, </a:t>
            </a:r>
            <a:r>
              <a:rPr lang="en-US" dirty="0" err="1"/>
              <a:t>precip</a:t>
            </a:r>
            <a:endParaRPr lang="en-US" dirty="0"/>
          </a:p>
          <a:p>
            <a:r>
              <a:rPr lang="en-US" dirty="0"/>
              <a:t>Park and water features</a:t>
            </a:r>
          </a:p>
          <a:p>
            <a:pPr lvl="1"/>
            <a:r>
              <a:rPr lang="en-US" dirty="0"/>
              <a:t>Distance (nearest point)</a:t>
            </a:r>
          </a:p>
          <a:p>
            <a:pPr lvl="1"/>
            <a:r>
              <a:rPr lang="en-US" dirty="0"/>
              <a:t>Area (parks – inverse square law)</a:t>
            </a:r>
          </a:p>
          <a:p>
            <a:pPr lvl="1"/>
            <a:r>
              <a:rPr lang="en-US" dirty="0"/>
              <a:t>SVD – PCA?</a:t>
            </a:r>
          </a:p>
          <a:p>
            <a:r>
              <a:rPr lang="en-US" dirty="0"/>
              <a:t>Time</a:t>
            </a:r>
          </a:p>
          <a:p>
            <a:pPr lvl="1"/>
            <a:r>
              <a:rPr lang="en-US" dirty="0"/>
              <a:t>Week as ordinal, and interval, by not ratio</a:t>
            </a:r>
          </a:p>
          <a:p>
            <a:pPr lvl="1"/>
            <a:r>
              <a:rPr lang="en-US" dirty="0"/>
              <a:t>Proxy: time of sunset, and average (modeled) weekly temperature</a:t>
            </a:r>
          </a:p>
          <a:p>
            <a:r>
              <a:rPr lang="en-US" dirty="0"/>
              <a:t>Dummy variable for each species (test includes unspecified – base case)</a:t>
            </a:r>
          </a:p>
          <a:p>
            <a:endParaRPr lang="en-US" dirty="0"/>
          </a:p>
        </p:txBody>
      </p:sp>
    </p:spTree>
    <p:extLst>
      <p:ext uri="{BB962C8B-B14F-4D97-AF65-F5344CB8AC3E}">
        <p14:creationId xmlns:p14="http://schemas.microsoft.com/office/powerpoint/2010/main" val="1510846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C16A-1D7A-5F45-B9F7-6400B1E54E77}"/>
              </a:ext>
            </a:extLst>
          </p:cNvPr>
          <p:cNvSpPr>
            <a:spLocks noGrp="1"/>
          </p:cNvSpPr>
          <p:nvPr>
            <p:ph type="title"/>
          </p:nvPr>
        </p:nvSpPr>
        <p:spPr/>
        <p:txBody>
          <a:bodyPr/>
          <a:lstStyle/>
          <a:p>
            <a:r>
              <a:rPr lang="en-US" dirty="0"/>
              <a:t>Models</a:t>
            </a:r>
          </a:p>
        </p:txBody>
      </p:sp>
      <p:sp>
        <p:nvSpPr>
          <p:cNvPr id="3" name="Content Placeholder 2">
            <a:extLst>
              <a:ext uri="{FF2B5EF4-FFF2-40B4-BE49-F238E27FC236}">
                <a16:creationId xmlns:a16="http://schemas.microsoft.com/office/drawing/2014/main" id="{3B57F1DD-C649-C348-90A7-CF593066DD2F}"/>
              </a:ext>
            </a:extLst>
          </p:cNvPr>
          <p:cNvSpPr>
            <a:spLocks noGrp="1"/>
          </p:cNvSpPr>
          <p:nvPr>
            <p:ph idx="1"/>
          </p:nvPr>
        </p:nvSpPr>
        <p:spPr/>
        <p:txBody>
          <a:bodyPr/>
          <a:lstStyle/>
          <a:p>
            <a:r>
              <a:rPr lang="en-US" dirty="0" err="1"/>
              <a:t>GradientBoostingClassifier</a:t>
            </a:r>
            <a:endParaRPr lang="en-US" dirty="0"/>
          </a:p>
          <a:p>
            <a:r>
              <a:rPr lang="en-US" dirty="0" err="1"/>
              <a:t>RandomForestClassifier</a:t>
            </a:r>
            <a:endParaRPr lang="en-US" dirty="0"/>
          </a:p>
          <a:p>
            <a:r>
              <a:rPr lang="en-US" dirty="0" err="1"/>
              <a:t>BaggingClassifier</a:t>
            </a:r>
            <a:endParaRPr lang="en-US" dirty="0"/>
          </a:p>
          <a:p>
            <a:r>
              <a:rPr lang="en-US" dirty="0" err="1"/>
              <a:t>AdaBoostClassifier</a:t>
            </a:r>
            <a:endParaRPr lang="en-US" dirty="0"/>
          </a:p>
        </p:txBody>
      </p:sp>
    </p:spTree>
    <p:extLst>
      <p:ext uri="{BB962C8B-B14F-4D97-AF65-F5344CB8AC3E}">
        <p14:creationId xmlns:p14="http://schemas.microsoft.com/office/powerpoint/2010/main" val="2323878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02BA8-7953-E744-B7D4-8B62BB79D36A}"/>
              </a:ext>
            </a:extLst>
          </p:cNvPr>
          <p:cNvSpPr>
            <a:spLocks noGrp="1"/>
          </p:cNvSpPr>
          <p:nvPr>
            <p:ph type="title"/>
          </p:nvPr>
        </p:nvSpPr>
        <p:spPr/>
        <p:txBody>
          <a:bodyPr/>
          <a:lstStyle/>
          <a:p>
            <a:r>
              <a:rPr lang="en-US" dirty="0"/>
              <a:t>Results</a:t>
            </a:r>
          </a:p>
        </p:txBody>
      </p:sp>
      <p:sp>
        <p:nvSpPr>
          <p:cNvPr id="6" name="Rectangle 5">
            <a:extLst>
              <a:ext uri="{FF2B5EF4-FFF2-40B4-BE49-F238E27FC236}">
                <a16:creationId xmlns:a16="http://schemas.microsoft.com/office/drawing/2014/main" id="{55D34C71-9264-E441-84D5-6F024856C183}"/>
              </a:ext>
            </a:extLst>
          </p:cNvPr>
          <p:cNvSpPr/>
          <p:nvPr/>
        </p:nvSpPr>
        <p:spPr>
          <a:xfrm>
            <a:off x="2122025" y="1708713"/>
            <a:ext cx="3051858" cy="369332"/>
          </a:xfrm>
          <a:prstGeom prst="rect">
            <a:avLst/>
          </a:prstGeom>
        </p:spPr>
        <p:txBody>
          <a:bodyPr wrap="square">
            <a:spAutoFit/>
          </a:bodyPr>
          <a:lstStyle/>
          <a:p>
            <a:r>
              <a:rPr lang="en-US" b="1" dirty="0"/>
              <a:t>Gradient Boosting Classifier</a:t>
            </a:r>
          </a:p>
        </p:txBody>
      </p:sp>
      <p:sp>
        <p:nvSpPr>
          <p:cNvPr id="8" name="Rectangle 7">
            <a:extLst>
              <a:ext uri="{FF2B5EF4-FFF2-40B4-BE49-F238E27FC236}">
                <a16:creationId xmlns:a16="http://schemas.microsoft.com/office/drawing/2014/main" id="{49782132-CACE-154F-92F5-4FE736CE7BCE}"/>
              </a:ext>
            </a:extLst>
          </p:cNvPr>
          <p:cNvSpPr/>
          <p:nvPr/>
        </p:nvSpPr>
        <p:spPr>
          <a:xfrm>
            <a:off x="7758896" y="1708713"/>
            <a:ext cx="4047281" cy="369332"/>
          </a:xfrm>
          <a:prstGeom prst="rect">
            <a:avLst/>
          </a:prstGeom>
        </p:spPr>
        <p:txBody>
          <a:bodyPr wrap="square">
            <a:spAutoFit/>
          </a:bodyPr>
          <a:lstStyle/>
          <a:p>
            <a:r>
              <a:rPr lang="en-US" b="1" dirty="0"/>
              <a:t>Random Forest Classifier</a:t>
            </a:r>
          </a:p>
        </p:txBody>
      </p:sp>
      <p:pic>
        <p:nvPicPr>
          <p:cNvPr id="10" name="Picture 9">
            <a:extLst>
              <a:ext uri="{FF2B5EF4-FFF2-40B4-BE49-F238E27FC236}">
                <a16:creationId xmlns:a16="http://schemas.microsoft.com/office/drawing/2014/main" id="{72268CAE-C608-D349-BEC9-6053E2E00322}"/>
              </a:ext>
            </a:extLst>
          </p:cNvPr>
          <p:cNvPicPr>
            <a:picLocks noChangeAspect="1"/>
          </p:cNvPicPr>
          <p:nvPr/>
        </p:nvPicPr>
        <p:blipFill>
          <a:blip r:embed="rId2"/>
          <a:stretch>
            <a:fillRect/>
          </a:stretch>
        </p:blipFill>
        <p:spPr>
          <a:xfrm>
            <a:off x="783220" y="2078045"/>
            <a:ext cx="5486400" cy="3670300"/>
          </a:xfrm>
          <a:prstGeom prst="rect">
            <a:avLst/>
          </a:prstGeom>
        </p:spPr>
      </p:pic>
      <p:pic>
        <p:nvPicPr>
          <p:cNvPr id="12" name="Picture 11">
            <a:extLst>
              <a:ext uri="{FF2B5EF4-FFF2-40B4-BE49-F238E27FC236}">
                <a16:creationId xmlns:a16="http://schemas.microsoft.com/office/drawing/2014/main" id="{3DE9CFD6-FB58-A147-A378-156B65A2B4F5}"/>
              </a:ext>
            </a:extLst>
          </p:cNvPr>
          <p:cNvPicPr>
            <a:picLocks noChangeAspect="1"/>
          </p:cNvPicPr>
          <p:nvPr/>
        </p:nvPicPr>
        <p:blipFill>
          <a:blip r:embed="rId3"/>
          <a:stretch>
            <a:fillRect/>
          </a:stretch>
        </p:blipFill>
        <p:spPr>
          <a:xfrm>
            <a:off x="6543554" y="2078045"/>
            <a:ext cx="5406074" cy="3670300"/>
          </a:xfrm>
          <a:prstGeom prst="rect">
            <a:avLst/>
          </a:prstGeom>
        </p:spPr>
      </p:pic>
    </p:spTree>
    <p:extLst>
      <p:ext uri="{BB962C8B-B14F-4D97-AF65-F5344CB8AC3E}">
        <p14:creationId xmlns:p14="http://schemas.microsoft.com/office/powerpoint/2010/main" val="2516420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02BA8-7953-E744-B7D4-8B62BB79D36A}"/>
              </a:ext>
            </a:extLst>
          </p:cNvPr>
          <p:cNvSpPr>
            <a:spLocks noGrp="1"/>
          </p:cNvSpPr>
          <p:nvPr>
            <p:ph type="title"/>
          </p:nvPr>
        </p:nvSpPr>
        <p:spPr/>
        <p:txBody>
          <a:bodyPr/>
          <a:lstStyle/>
          <a:p>
            <a:r>
              <a:rPr lang="en-US" dirty="0"/>
              <a:t>Results</a:t>
            </a:r>
          </a:p>
        </p:txBody>
      </p:sp>
      <p:sp>
        <p:nvSpPr>
          <p:cNvPr id="6" name="Rectangle 5">
            <a:extLst>
              <a:ext uri="{FF2B5EF4-FFF2-40B4-BE49-F238E27FC236}">
                <a16:creationId xmlns:a16="http://schemas.microsoft.com/office/drawing/2014/main" id="{55D34C71-9264-E441-84D5-6F024856C183}"/>
              </a:ext>
            </a:extLst>
          </p:cNvPr>
          <p:cNvSpPr/>
          <p:nvPr/>
        </p:nvSpPr>
        <p:spPr>
          <a:xfrm>
            <a:off x="2469266" y="1708713"/>
            <a:ext cx="3051858" cy="369332"/>
          </a:xfrm>
          <a:prstGeom prst="rect">
            <a:avLst/>
          </a:prstGeom>
        </p:spPr>
        <p:txBody>
          <a:bodyPr wrap="square">
            <a:spAutoFit/>
          </a:bodyPr>
          <a:lstStyle/>
          <a:p>
            <a:r>
              <a:rPr lang="en-US" b="1" dirty="0"/>
              <a:t>Bagging Classifier</a:t>
            </a:r>
          </a:p>
        </p:txBody>
      </p:sp>
      <p:sp>
        <p:nvSpPr>
          <p:cNvPr id="8" name="Rectangle 7">
            <a:extLst>
              <a:ext uri="{FF2B5EF4-FFF2-40B4-BE49-F238E27FC236}">
                <a16:creationId xmlns:a16="http://schemas.microsoft.com/office/drawing/2014/main" id="{49782132-CACE-154F-92F5-4FE736CE7BCE}"/>
              </a:ext>
            </a:extLst>
          </p:cNvPr>
          <p:cNvSpPr/>
          <p:nvPr/>
        </p:nvSpPr>
        <p:spPr>
          <a:xfrm>
            <a:off x="8256608" y="1708713"/>
            <a:ext cx="4047281" cy="369332"/>
          </a:xfrm>
          <a:prstGeom prst="rect">
            <a:avLst/>
          </a:prstGeom>
        </p:spPr>
        <p:txBody>
          <a:bodyPr wrap="square">
            <a:spAutoFit/>
          </a:bodyPr>
          <a:lstStyle/>
          <a:p>
            <a:r>
              <a:rPr lang="en-US" b="1" dirty="0"/>
              <a:t>Ada Boost Classifier</a:t>
            </a:r>
          </a:p>
        </p:txBody>
      </p:sp>
      <p:pic>
        <p:nvPicPr>
          <p:cNvPr id="5" name="Picture 4">
            <a:extLst>
              <a:ext uri="{FF2B5EF4-FFF2-40B4-BE49-F238E27FC236}">
                <a16:creationId xmlns:a16="http://schemas.microsoft.com/office/drawing/2014/main" id="{02E4681B-59ED-9244-B7FE-84BE475036B7}"/>
              </a:ext>
            </a:extLst>
          </p:cNvPr>
          <p:cNvPicPr>
            <a:picLocks noChangeAspect="1"/>
          </p:cNvPicPr>
          <p:nvPr/>
        </p:nvPicPr>
        <p:blipFill>
          <a:blip r:embed="rId2"/>
          <a:stretch>
            <a:fillRect/>
          </a:stretch>
        </p:blipFill>
        <p:spPr>
          <a:xfrm>
            <a:off x="805244" y="2171700"/>
            <a:ext cx="5511800" cy="3644900"/>
          </a:xfrm>
          <a:prstGeom prst="rect">
            <a:avLst/>
          </a:prstGeom>
        </p:spPr>
      </p:pic>
      <p:pic>
        <p:nvPicPr>
          <p:cNvPr id="9" name="Picture 8">
            <a:extLst>
              <a:ext uri="{FF2B5EF4-FFF2-40B4-BE49-F238E27FC236}">
                <a16:creationId xmlns:a16="http://schemas.microsoft.com/office/drawing/2014/main" id="{1179CE2F-0EF1-5C44-BE2F-F581CD0A8C01}"/>
              </a:ext>
            </a:extLst>
          </p:cNvPr>
          <p:cNvPicPr>
            <a:picLocks noChangeAspect="1"/>
          </p:cNvPicPr>
          <p:nvPr/>
        </p:nvPicPr>
        <p:blipFill>
          <a:blip r:embed="rId3"/>
          <a:stretch>
            <a:fillRect/>
          </a:stretch>
        </p:blipFill>
        <p:spPr>
          <a:xfrm>
            <a:off x="6628274" y="2171700"/>
            <a:ext cx="5296905" cy="3644900"/>
          </a:xfrm>
          <a:prstGeom prst="rect">
            <a:avLst/>
          </a:prstGeom>
        </p:spPr>
      </p:pic>
    </p:spTree>
    <p:extLst>
      <p:ext uri="{BB962C8B-B14F-4D97-AF65-F5344CB8AC3E}">
        <p14:creationId xmlns:p14="http://schemas.microsoft.com/office/powerpoint/2010/main" val="4013006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DFE62-73BA-FA46-B5D6-A21383E45A7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D9EE24B-04A1-0E4C-BB96-510226693568}"/>
              </a:ext>
            </a:extLst>
          </p:cNvPr>
          <p:cNvSpPr>
            <a:spLocks noGrp="1"/>
          </p:cNvSpPr>
          <p:nvPr>
            <p:ph idx="1"/>
          </p:nvPr>
        </p:nvSpPr>
        <p:spPr/>
        <p:txBody>
          <a:bodyPr>
            <a:normAutofit lnSpcReduction="10000"/>
          </a:bodyPr>
          <a:lstStyle/>
          <a:p>
            <a:r>
              <a:rPr lang="en-US" dirty="0"/>
              <a:t>Introduction</a:t>
            </a:r>
          </a:p>
          <a:p>
            <a:pPr lvl="1"/>
            <a:r>
              <a:rPr lang="en-US" i="0" dirty="0"/>
              <a:t>Problem Statement</a:t>
            </a:r>
          </a:p>
          <a:p>
            <a:pPr lvl="1"/>
            <a:r>
              <a:rPr lang="en-US" i="0" dirty="0"/>
              <a:t>Goal </a:t>
            </a:r>
          </a:p>
          <a:p>
            <a:r>
              <a:rPr lang="en-US" dirty="0"/>
              <a:t>Data Analysis</a:t>
            </a:r>
          </a:p>
          <a:p>
            <a:r>
              <a:rPr lang="en-US" dirty="0"/>
              <a:t>Feature Extraction</a:t>
            </a:r>
          </a:p>
          <a:p>
            <a:r>
              <a:rPr lang="en-US" dirty="0"/>
              <a:t>Models</a:t>
            </a:r>
          </a:p>
          <a:p>
            <a:r>
              <a:rPr lang="en-US" dirty="0"/>
              <a:t>Results</a:t>
            </a:r>
          </a:p>
          <a:p>
            <a:r>
              <a:rPr lang="en-US" dirty="0"/>
              <a:t>Cost/Benefit Analysis</a:t>
            </a:r>
          </a:p>
          <a:p>
            <a:r>
              <a:rPr lang="en-US" dirty="0"/>
              <a:t>Conclusion and Recommendations</a:t>
            </a:r>
          </a:p>
          <a:p>
            <a:pPr lvl="1"/>
            <a:endParaRPr lang="en-US" dirty="0"/>
          </a:p>
        </p:txBody>
      </p:sp>
    </p:spTree>
    <p:extLst>
      <p:ext uri="{BB962C8B-B14F-4D97-AF65-F5344CB8AC3E}">
        <p14:creationId xmlns:p14="http://schemas.microsoft.com/office/powerpoint/2010/main" val="293448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97D97-6920-444B-8837-7A0A3AE9FF29}"/>
              </a:ext>
            </a:extLst>
          </p:cNvPr>
          <p:cNvSpPr>
            <a:spLocks noGrp="1"/>
          </p:cNvSpPr>
          <p:nvPr>
            <p:ph type="title"/>
          </p:nvPr>
        </p:nvSpPr>
        <p:spPr/>
        <p:txBody>
          <a:bodyPr/>
          <a:lstStyle/>
          <a:p>
            <a:r>
              <a:rPr lang="en-US" dirty="0"/>
              <a:t>Results: CNN</a:t>
            </a:r>
          </a:p>
        </p:txBody>
      </p:sp>
      <p:sp>
        <p:nvSpPr>
          <p:cNvPr id="4" name="Content Placeholder 2">
            <a:extLst>
              <a:ext uri="{FF2B5EF4-FFF2-40B4-BE49-F238E27FC236}">
                <a16:creationId xmlns:a16="http://schemas.microsoft.com/office/drawing/2014/main" id="{CBF091D9-D929-4C5B-9B44-F8BB591A0FA9}"/>
              </a:ext>
            </a:extLst>
          </p:cNvPr>
          <p:cNvSpPr txBox="1">
            <a:spLocks/>
          </p:cNvSpPr>
          <p:nvPr/>
        </p:nvSpPr>
        <p:spPr>
          <a:xfrm>
            <a:off x="1371600" y="2015818"/>
            <a:ext cx="3526971"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Dense 128</a:t>
            </a:r>
          </a:p>
          <a:p>
            <a:r>
              <a:rPr lang="en-US" dirty="0"/>
              <a:t>Dropout .2</a:t>
            </a:r>
          </a:p>
          <a:p>
            <a:r>
              <a:rPr lang="en-US" dirty="0"/>
              <a:t>Dense 64</a:t>
            </a:r>
          </a:p>
          <a:p>
            <a:r>
              <a:rPr lang="en-US" dirty="0"/>
              <a:t>Dropout .5</a:t>
            </a:r>
          </a:p>
          <a:p>
            <a:r>
              <a:rPr lang="en-US" dirty="0"/>
              <a:t>Dense 32</a:t>
            </a:r>
          </a:p>
          <a:p>
            <a:r>
              <a:rPr lang="en-US" dirty="0"/>
              <a:t>Dropout .3</a:t>
            </a:r>
          </a:p>
          <a:p>
            <a:r>
              <a:rPr lang="en-US" dirty="0"/>
              <a:t>Dense – output - </a:t>
            </a:r>
            <a:r>
              <a:rPr lang="en-US" dirty="0" err="1"/>
              <a:t>softmax</a:t>
            </a:r>
            <a:endParaRPr lang="en-US" dirty="0"/>
          </a:p>
        </p:txBody>
      </p:sp>
      <p:pic>
        <p:nvPicPr>
          <p:cNvPr id="8" name="Picture 7">
            <a:extLst>
              <a:ext uri="{FF2B5EF4-FFF2-40B4-BE49-F238E27FC236}">
                <a16:creationId xmlns:a16="http://schemas.microsoft.com/office/drawing/2014/main" id="{362255F3-0B29-41A5-BB48-3770A2AEAE2C}"/>
              </a:ext>
            </a:extLst>
          </p:cNvPr>
          <p:cNvPicPr>
            <a:picLocks noChangeAspect="1"/>
          </p:cNvPicPr>
          <p:nvPr/>
        </p:nvPicPr>
        <p:blipFill>
          <a:blip r:embed="rId2"/>
          <a:stretch>
            <a:fillRect/>
          </a:stretch>
        </p:blipFill>
        <p:spPr>
          <a:xfrm>
            <a:off x="6172200" y="1478249"/>
            <a:ext cx="5745566" cy="4656537"/>
          </a:xfrm>
          <a:prstGeom prst="rect">
            <a:avLst/>
          </a:prstGeom>
        </p:spPr>
      </p:pic>
    </p:spTree>
    <p:extLst>
      <p:ext uri="{BB962C8B-B14F-4D97-AF65-F5344CB8AC3E}">
        <p14:creationId xmlns:p14="http://schemas.microsoft.com/office/powerpoint/2010/main" val="13590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21EAB-80CF-504F-B040-6FA30F838E30}"/>
              </a:ext>
            </a:extLst>
          </p:cNvPr>
          <p:cNvSpPr>
            <a:spLocks noGrp="1"/>
          </p:cNvSpPr>
          <p:nvPr>
            <p:ph type="title"/>
          </p:nvPr>
        </p:nvSpPr>
        <p:spPr/>
        <p:txBody>
          <a:bodyPr/>
          <a:lstStyle/>
          <a:p>
            <a:r>
              <a:rPr lang="en-US" dirty="0"/>
              <a:t>Cost/Benefit Analysis</a:t>
            </a:r>
          </a:p>
        </p:txBody>
      </p:sp>
      <p:graphicFrame>
        <p:nvGraphicFramePr>
          <p:cNvPr id="4" name="Content Placeholder 3">
            <a:extLst>
              <a:ext uri="{FF2B5EF4-FFF2-40B4-BE49-F238E27FC236}">
                <a16:creationId xmlns:a16="http://schemas.microsoft.com/office/drawing/2014/main" id="{8DE6C60C-0769-2D48-AF92-4C75315847CC}"/>
              </a:ext>
            </a:extLst>
          </p:cNvPr>
          <p:cNvGraphicFramePr>
            <a:graphicFrameLocks noGrp="1"/>
          </p:cNvGraphicFramePr>
          <p:nvPr>
            <p:ph idx="1"/>
            <p:extLst>
              <p:ext uri="{D42A27DB-BD31-4B8C-83A1-F6EECF244321}">
                <p14:modId xmlns:p14="http://schemas.microsoft.com/office/powerpoint/2010/main" val="1017015756"/>
              </p:ext>
            </p:extLst>
          </p:nvPr>
        </p:nvGraphicFramePr>
        <p:xfrm>
          <a:off x="1371600" y="3025140"/>
          <a:ext cx="9601200" cy="731520"/>
        </p:xfrm>
        <a:graphic>
          <a:graphicData uri="http://schemas.openxmlformats.org/drawingml/2006/table">
            <a:tbl>
              <a:tblPr/>
              <a:tblGrid>
                <a:gridCol w="1920240">
                  <a:extLst>
                    <a:ext uri="{9D8B030D-6E8A-4147-A177-3AD203B41FA5}">
                      <a16:colId xmlns:a16="http://schemas.microsoft.com/office/drawing/2014/main" val="1607659856"/>
                    </a:ext>
                  </a:extLst>
                </a:gridCol>
                <a:gridCol w="1920240">
                  <a:extLst>
                    <a:ext uri="{9D8B030D-6E8A-4147-A177-3AD203B41FA5}">
                      <a16:colId xmlns:a16="http://schemas.microsoft.com/office/drawing/2014/main" val="3863469801"/>
                    </a:ext>
                  </a:extLst>
                </a:gridCol>
                <a:gridCol w="1920240">
                  <a:extLst>
                    <a:ext uri="{9D8B030D-6E8A-4147-A177-3AD203B41FA5}">
                      <a16:colId xmlns:a16="http://schemas.microsoft.com/office/drawing/2014/main" val="3086037096"/>
                    </a:ext>
                  </a:extLst>
                </a:gridCol>
                <a:gridCol w="1920240">
                  <a:extLst>
                    <a:ext uri="{9D8B030D-6E8A-4147-A177-3AD203B41FA5}">
                      <a16:colId xmlns:a16="http://schemas.microsoft.com/office/drawing/2014/main" val="4044094612"/>
                    </a:ext>
                  </a:extLst>
                </a:gridCol>
                <a:gridCol w="1920240">
                  <a:extLst>
                    <a:ext uri="{9D8B030D-6E8A-4147-A177-3AD203B41FA5}">
                      <a16:colId xmlns:a16="http://schemas.microsoft.com/office/drawing/2014/main" val="443250996"/>
                    </a:ext>
                  </a:extLst>
                </a:gridCol>
              </a:tblGrid>
              <a:tr h="0">
                <a:tc rowSpan="2">
                  <a:txBody>
                    <a:bodyPr/>
                    <a:lstStyle/>
                    <a:p>
                      <a:endParaRPr lang="en-US" dirty="0"/>
                    </a:p>
                  </a:txBody>
                  <a:tcPr>
                    <a:lnL>
                      <a:noFill/>
                    </a:lnL>
                    <a:lnR>
                      <a:noFill/>
                    </a:lnR>
                    <a:lnT>
                      <a:noFill/>
                    </a:lnT>
                    <a:lnB>
                      <a:noFill/>
                    </a:lnB>
                  </a:tcPr>
                </a:tc>
                <a:tc rowSpan="2">
                  <a:txBody>
                    <a:bodyPr/>
                    <a:lstStyle/>
                    <a:p>
                      <a:endParaRPr lang="en-US"/>
                    </a:p>
                  </a:txBody>
                  <a:tcPr>
                    <a:lnL>
                      <a:noFill/>
                    </a:lnL>
                    <a:lnR>
                      <a:noFill/>
                    </a:lnR>
                    <a:lnT>
                      <a:noFill/>
                    </a:lnT>
                    <a:lnB>
                      <a:noFill/>
                    </a:lnB>
                  </a:tcPr>
                </a:tc>
                <a:tc>
                  <a:txBody>
                    <a:bodyPr/>
                    <a:lstStyle/>
                    <a:p>
                      <a:endParaRPr lang="en-US" dirty="0"/>
                    </a:p>
                  </a:txBody>
                  <a:tcPr anchor="b">
                    <a:lnL>
                      <a:noFill/>
                    </a:lnL>
                    <a:lnR>
                      <a:noFill/>
                    </a:lnR>
                    <a:lnT>
                      <a:noFill/>
                    </a:lnT>
                    <a:lnB>
                      <a:noFill/>
                    </a:lnB>
                  </a:tcPr>
                </a:tc>
                <a:tc rowSpan="2">
                  <a:txBody>
                    <a:bodyPr/>
                    <a:lstStyle/>
                    <a:p>
                      <a:endParaRPr lang="en-US"/>
                    </a:p>
                  </a:txBody>
                  <a:tcPr>
                    <a:lnL>
                      <a:noFill/>
                    </a:lnL>
                    <a:lnR>
                      <a:noFill/>
                    </a:lnR>
                    <a:lnT>
                      <a:noFill/>
                    </a:lnT>
                    <a:lnB>
                      <a:noFill/>
                    </a:lnB>
                  </a:tcPr>
                </a:tc>
                <a:tc rowSpan="2">
                  <a:txBody>
                    <a:bodyPr/>
                    <a:lstStyle/>
                    <a:p>
                      <a:endParaRPr lang="en-US"/>
                    </a:p>
                  </a:txBody>
                  <a:tcPr>
                    <a:lnL>
                      <a:noFill/>
                    </a:lnL>
                    <a:lnR>
                      <a:noFill/>
                    </a:lnR>
                    <a:lnT>
                      <a:noFill/>
                    </a:lnT>
                    <a:lnB>
                      <a:noFill/>
                    </a:lnB>
                  </a:tcPr>
                </a:tc>
                <a:extLst>
                  <a:ext uri="{0D108BD9-81ED-4DB2-BD59-A6C34878D82A}">
                    <a16:rowId xmlns:a16="http://schemas.microsoft.com/office/drawing/2014/main" val="1902617732"/>
                  </a:ext>
                </a:extLst>
              </a:tr>
              <a:tr h="0">
                <a:tc vMerge="1">
                  <a:txBody>
                    <a:bodyPr/>
                    <a:lstStyle/>
                    <a:p>
                      <a:endParaRPr lang="en-US"/>
                    </a:p>
                  </a:txBody>
                  <a:tcPr/>
                </a:tc>
                <a:tc vMerge="1">
                  <a:txBody>
                    <a:bodyPr/>
                    <a:lstStyle/>
                    <a:p>
                      <a:endParaRPr lang="en-US"/>
                    </a:p>
                  </a:txBody>
                  <a:tcPr/>
                </a:tc>
                <a:tc>
                  <a:txBody>
                    <a:bodyPr/>
                    <a:lstStyle/>
                    <a:p>
                      <a:endParaRPr lang="en-US" dirty="0"/>
                    </a:p>
                  </a:txBody>
                  <a:tcPr anchor="b">
                    <a:lnL>
                      <a:noFill/>
                    </a:lnL>
                    <a:lnR>
                      <a:noFill/>
                    </a:lnR>
                    <a:lnT>
                      <a:noFill/>
                    </a:lnT>
                    <a:lnB>
                      <a:noFill/>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17639695"/>
                  </a:ext>
                </a:extLst>
              </a:tr>
            </a:tbl>
          </a:graphicData>
        </a:graphic>
      </p:graphicFrame>
      <p:sp>
        <p:nvSpPr>
          <p:cNvPr id="6" name="Rounded Rectangle 5">
            <a:extLst>
              <a:ext uri="{FF2B5EF4-FFF2-40B4-BE49-F238E27FC236}">
                <a16:creationId xmlns:a16="http://schemas.microsoft.com/office/drawing/2014/main" id="{AB6DD2CF-3837-3940-AABB-6CB8EE6874D3}"/>
              </a:ext>
            </a:extLst>
          </p:cNvPr>
          <p:cNvSpPr/>
          <p:nvPr/>
        </p:nvSpPr>
        <p:spPr>
          <a:xfrm>
            <a:off x="1820117" y="2642676"/>
            <a:ext cx="3750197" cy="28169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A8A6C09-1598-BD4B-B518-5EF10938857C}"/>
              </a:ext>
            </a:extLst>
          </p:cNvPr>
          <p:cNvSpPr/>
          <p:nvPr/>
        </p:nvSpPr>
        <p:spPr>
          <a:xfrm>
            <a:off x="6482060" y="2395137"/>
            <a:ext cx="4693297" cy="906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6F7DB53-FC05-B84F-9FD9-20FA770BCC0E}"/>
              </a:ext>
            </a:extLst>
          </p:cNvPr>
          <p:cNvSpPr txBox="1"/>
          <p:nvPr/>
        </p:nvSpPr>
        <p:spPr>
          <a:xfrm>
            <a:off x="1973481" y="1817230"/>
            <a:ext cx="3443470" cy="584775"/>
          </a:xfrm>
          <a:prstGeom prst="rect">
            <a:avLst/>
          </a:prstGeom>
          <a:noFill/>
        </p:spPr>
        <p:txBody>
          <a:bodyPr wrap="square" rtlCol="0">
            <a:spAutoFit/>
          </a:bodyPr>
          <a:lstStyle>
            <a:defPPr>
              <a:defRPr lang="en-US"/>
            </a:defPPr>
            <a:lvl1pPr algn="ctr">
              <a:defRPr sz="3200" b="1"/>
            </a:lvl1pPr>
          </a:lstStyle>
          <a:p>
            <a:r>
              <a:rPr lang="en-US" dirty="0"/>
              <a:t>SPRAY</a:t>
            </a:r>
          </a:p>
        </p:txBody>
      </p:sp>
      <p:sp>
        <p:nvSpPr>
          <p:cNvPr id="9" name="TextBox 8">
            <a:extLst>
              <a:ext uri="{FF2B5EF4-FFF2-40B4-BE49-F238E27FC236}">
                <a16:creationId xmlns:a16="http://schemas.microsoft.com/office/drawing/2014/main" id="{0911E1E7-6681-D04A-88EA-6206E53EA37D}"/>
              </a:ext>
            </a:extLst>
          </p:cNvPr>
          <p:cNvSpPr txBox="1"/>
          <p:nvPr/>
        </p:nvSpPr>
        <p:spPr>
          <a:xfrm>
            <a:off x="6875362" y="1820511"/>
            <a:ext cx="3728977" cy="584775"/>
          </a:xfrm>
          <a:prstGeom prst="rect">
            <a:avLst/>
          </a:prstGeom>
          <a:noFill/>
        </p:spPr>
        <p:txBody>
          <a:bodyPr wrap="square" rtlCol="0">
            <a:spAutoFit/>
          </a:bodyPr>
          <a:lstStyle/>
          <a:p>
            <a:pPr algn="ctr"/>
            <a:r>
              <a:rPr lang="en-US" sz="3200" b="1" dirty="0"/>
              <a:t>NOT SPRAY</a:t>
            </a:r>
          </a:p>
        </p:txBody>
      </p:sp>
      <p:sp>
        <p:nvSpPr>
          <p:cNvPr id="11" name="Rectangle 10">
            <a:extLst>
              <a:ext uri="{FF2B5EF4-FFF2-40B4-BE49-F238E27FC236}">
                <a16:creationId xmlns:a16="http://schemas.microsoft.com/office/drawing/2014/main" id="{9C07EFF1-3783-694F-9506-12771C7B0EC1}"/>
              </a:ext>
            </a:extLst>
          </p:cNvPr>
          <p:cNvSpPr/>
          <p:nvPr/>
        </p:nvSpPr>
        <p:spPr>
          <a:xfrm>
            <a:off x="6482060" y="3299622"/>
            <a:ext cx="4514365" cy="923330"/>
          </a:xfrm>
          <a:prstGeom prst="rect">
            <a:avLst/>
          </a:prstGeom>
        </p:spPr>
        <p:txBody>
          <a:bodyPr wrap="square">
            <a:spAutoFit/>
          </a:bodyPr>
          <a:lstStyle/>
          <a:p>
            <a:pPr algn="ctr"/>
            <a:r>
              <a:rPr lang="en-US" b="1" dirty="0">
                <a:solidFill>
                  <a:schemeClr val="bg1">
                    <a:lumMod val="50000"/>
                  </a:schemeClr>
                </a:solidFill>
              </a:rPr>
              <a:t>Total economic costs in 2012 USD for patients with West Nile virus disease by clinical syndrome</a:t>
            </a:r>
          </a:p>
        </p:txBody>
      </p:sp>
      <p:graphicFrame>
        <p:nvGraphicFramePr>
          <p:cNvPr id="14" name="Table 13">
            <a:extLst>
              <a:ext uri="{FF2B5EF4-FFF2-40B4-BE49-F238E27FC236}">
                <a16:creationId xmlns:a16="http://schemas.microsoft.com/office/drawing/2014/main" id="{08870976-CA76-5444-AEBF-9E1AC8CFDD6D}"/>
              </a:ext>
            </a:extLst>
          </p:cNvPr>
          <p:cNvGraphicFramePr>
            <a:graphicFrameLocks noGrp="1"/>
          </p:cNvGraphicFramePr>
          <p:nvPr>
            <p:extLst>
              <p:ext uri="{D42A27DB-BD31-4B8C-83A1-F6EECF244321}">
                <p14:modId xmlns:p14="http://schemas.microsoft.com/office/powerpoint/2010/main" val="2018519054"/>
              </p:ext>
            </p:extLst>
          </p:nvPr>
        </p:nvGraphicFramePr>
        <p:xfrm>
          <a:off x="6724653" y="4317062"/>
          <a:ext cx="4450702" cy="2392680"/>
        </p:xfrm>
        <a:graphic>
          <a:graphicData uri="http://schemas.openxmlformats.org/drawingml/2006/table">
            <a:tbl>
              <a:tblPr firstRow="1" bandRow="1">
                <a:tableStyleId>{3B4B98B0-60AC-42C2-AFA5-B58CD77FA1E5}</a:tableStyleId>
              </a:tblPr>
              <a:tblGrid>
                <a:gridCol w="1312544">
                  <a:extLst>
                    <a:ext uri="{9D8B030D-6E8A-4147-A177-3AD203B41FA5}">
                      <a16:colId xmlns:a16="http://schemas.microsoft.com/office/drawing/2014/main" val="1067080810"/>
                    </a:ext>
                  </a:extLst>
                </a:gridCol>
                <a:gridCol w="3138158">
                  <a:extLst>
                    <a:ext uri="{9D8B030D-6E8A-4147-A177-3AD203B41FA5}">
                      <a16:colId xmlns:a16="http://schemas.microsoft.com/office/drawing/2014/main" val="341965721"/>
                    </a:ext>
                  </a:extLst>
                </a:gridCol>
              </a:tblGrid>
              <a:tr h="370840">
                <a:tc>
                  <a:txBody>
                    <a:bodyPr/>
                    <a:lstStyle/>
                    <a:p>
                      <a:r>
                        <a:rPr lang="en-US" sz="1600" dirty="0"/>
                        <a:t>Condition</a:t>
                      </a:r>
                    </a:p>
                  </a:txBody>
                  <a:tcPr/>
                </a:tc>
                <a:tc>
                  <a:txBody>
                    <a:bodyPr/>
                    <a:lstStyle/>
                    <a:p>
                      <a:r>
                        <a:rPr lang="en-US" sz="1600" dirty="0"/>
                        <a:t>Total long-term Cost $</a:t>
                      </a:r>
                    </a:p>
                    <a:p>
                      <a:r>
                        <a:rPr lang="en-US" sz="1600" b="0" dirty="0"/>
                        <a:t>   Median (range) per patient</a:t>
                      </a:r>
                    </a:p>
                  </a:txBody>
                  <a:tcPr/>
                </a:tc>
                <a:extLst>
                  <a:ext uri="{0D108BD9-81ED-4DB2-BD59-A6C34878D82A}">
                    <a16:rowId xmlns:a16="http://schemas.microsoft.com/office/drawing/2014/main" val="23082647"/>
                  </a:ext>
                </a:extLst>
              </a:tr>
              <a:tr h="370840">
                <a:tc>
                  <a:txBody>
                    <a:bodyPr/>
                    <a:lstStyle/>
                    <a:p>
                      <a:pPr algn="ctr" fontAlgn="t"/>
                      <a:r>
                        <a:rPr lang="en-US" sz="1600" dirty="0">
                          <a:effectLst/>
                        </a:rPr>
                        <a:t>Fever</a:t>
                      </a:r>
                    </a:p>
                  </a:txBody>
                  <a:tcPr/>
                </a:tc>
                <a:tc>
                  <a:txBody>
                    <a:bodyPr/>
                    <a:lstStyle/>
                    <a:p>
                      <a:r>
                        <a:rPr lang="en-US" sz="1600" b="0" i="0" kern="1200" dirty="0">
                          <a:solidFill>
                            <a:schemeClr val="tx1"/>
                          </a:solidFill>
                          <a:effectLst/>
                          <a:latin typeface="+mn-lt"/>
                          <a:ea typeface="+mn-ea"/>
                          <a:cs typeface="+mn-cs"/>
                        </a:rPr>
                        <a:t>$2,271 (0–41,401)</a:t>
                      </a:r>
                      <a:endParaRPr lang="en-US" sz="1600" dirty="0"/>
                    </a:p>
                  </a:txBody>
                  <a:tcPr/>
                </a:tc>
                <a:extLst>
                  <a:ext uri="{0D108BD9-81ED-4DB2-BD59-A6C34878D82A}">
                    <a16:rowId xmlns:a16="http://schemas.microsoft.com/office/drawing/2014/main" val="3857936515"/>
                  </a:ext>
                </a:extLst>
              </a:tr>
              <a:tr h="370840">
                <a:tc>
                  <a:txBody>
                    <a:bodyPr/>
                    <a:lstStyle/>
                    <a:p>
                      <a:pPr algn="ctr" fontAlgn="t"/>
                      <a:r>
                        <a:rPr lang="en-US" sz="1600" dirty="0">
                          <a:effectLst/>
                        </a:rPr>
                        <a:t>Meningitis</a:t>
                      </a:r>
                    </a:p>
                  </a:txBody>
                  <a:tcPr/>
                </a:tc>
                <a:tc>
                  <a:txBody>
                    <a:bodyPr/>
                    <a:lstStyle/>
                    <a:p>
                      <a:r>
                        <a:rPr lang="en-US" sz="1600" b="0" i="0" kern="1200" dirty="0">
                          <a:solidFill>
                            <a:schemeClr val="tx1"/>
                          </a:solidFill>
                          <a:effectLst/>
                          <a:latin typeface="+mn-lt"/>
                          <a:ea typeface="+mn-ea"/>
                          <a:cs typeface="+mn-cs"/>
                        </a:rPr>
                        <a:t>$10,556 (0–260,748)</a:t>
                      </a:r>
                      <a:endParaRPr lang="en-US" sz="1600" dirty="0"/>
                    </a:p>
                  </a:txBody>
                  <a:tcPr/>
                </a:tc>
                <a:extLst>
                  <a:ext uri="{0D108BD9-81ED-4DB2-BD59-A6C34878D82A}">
                    <a16:rowId xmlns:a16="http://schemas.microsoft.com/office/drawing/2014/main" val="3198482404"/>
                  </a:ext>
                </a:extLst>
              </a:tr>
              <a:tr h="370840">
                <a:tc>
                  <a:txBody>
                    <a:bodyPr/>
                    <a:lstStyle/>
                    <a:p>
                      <a:pPr algn="ctr" fontAlgn="t"/>
                      <a:r>
                        <a:rPr lang="en-US" sz="1600" dirty="0">
                          <a:effectLst/>
                        </a:rPr>
                        <a:t>Encephalitis</a:t>
                      </a:r>
                    </a:p>
                  </a:txBody>
                  <a:tcPr/>
                </a:tc>
                <a:tc>
                  <a:txBody>
                    <a:bodyPr/>
                    <a:lstStyle/>
                    <a:p>
                      <a:r>
                        <a:rPr lang="en-US" sz="1600" b="0" i="0" kern="1200" dirty="0">
                          <a:solidFill>
                            <a:schemeClr val="tx1"/>
                          </a:solidFill>
                          <a:effectLst/>
                          <a:latin typeface="+mn-lt"/>
                          <a:ea typeface="+mn-ea"/>
                          <a:cs typeface="+mn-cs"/>
                        </a:rPr>
                        <a:t>$8,055 (0–23,693)</a:t>
                      </a:r>
                      <a:endParaRPr lang="en-US" sz="1600" dirty="0"/>
                    </a:p>
                  </a:txBody>
                  <a:tcPr/>
                </a:tc>
                <a:extLst>
                  <a:ext uri="{0D108BD9-81ED-4DB2-BD59-A6C34878D82A}">
                    <a16:rowId xmlns:a16="http://schemas.microsoft.com/office/drawing/2014/main" val="1711433075"/>
                  </a:ext>
                </a:extLst>
              </a:tr>
              <a:tr h="370840">
                <a:tc>
                  <a:txBody>
                    <a:bodyPr/>
                    <a:lstStyle/>
                    <a:p>
                      <a:pPr algn="ctr" fontAlgn="t"/>
                      <a:r>
                        <a:rPr lang="en-US" sz="1600" dirty="0">
                          <a:effectLst/>
                        </a:rPr>
                        <a:t>AFP</a:t>
                      </a:r>
                    </a:p>
                    <a:p>
                      <a:pPr algn="ctr" fontAlgn="t"/>
                      <a:r>
                        <a:rPr lang="en-US" sz="1200" dirty="0">
                          <a:effectLst/>
                        </a:rPr>
                        <a:t> (Acute Flaccid Paralysis)</a:t>
                      </a:r>
                    </a:p>
                  </a:txBody>
                  <a:tcPr/>
                </a:tc>
                <a:tc>
                  <a:txBody>
                    <a:bodyPr/>
                    <a:lstStyle/>
                    <a:p>
                      <a:r>
                        <a:rPr lang="en-US" sz="1600" b="0" i="0" kern="1200" dirty="0">
                          <a:solidFill>
                            <a:schemeClr val="tx1"/>
                          </a:solidFill>
                          <a:effectLst/>
                          <a:latin typeface="+mn-lt"/>
                          <a:ea typeface="+mn-ea"/>
                          <a:cs typeface="+mn-cs"/>
                        </a:rPr>
                        <a:t>$22,628 (624–439,945)</a:t>
                      </a:r>
                      <a:endParaRPr lang="en-US" sz="1600" dirty="0"/>
                    </a:p>
                  </a:txBody>
                  <a:tcPr/>
                </a:tc>
                <a:extLst>
                  <a:ext uri="{0D108BD9-81ED-4DB2-BD59-A6C34878D82A}">
                    <a16:rowId xmlns:a16="http://schemas.microsoft.com/office/drawing/2014/main" val="3344694804"/>
                  </a:ext>
                </a:extLst>
              </a:tr>
            </a:tbl>
          </a:graphicData>
        </a:graphic>
      </p:graphicFrame>
      <p:sp>
        <p:nvSpPr>
          <p:cNvPr id="17" name="Rectangle 16">
            <a:extLst>
              <a:ext uri="{FF2B5EF4-FFF2-40B4-BE49-F238E27FC236}">
                <a16:creationId xmlns:a16="http://schemas.microsoft.com/office/drawing/2014/main" id="{DD6797C4-8AEF-4145-BE22-A49A10C3F13B}"/>
              </a:ext>
            </a:extLst>
          </p:cNvPr>
          <p:cNvSpPr/>
          <p:nvPr/>
        </p:nvSpPr>
        <p:spPr>
          <a:xfrm>
            <a:off x="6660990" y="2817903"/>
            <a:ext cx="4514365" cy="369332"/>
          </a:xfrm>
          <a:prstGeom prst="rect">
            <a:avLst/>
          </a:prstGeom>
        </p:spPr>
        <p:txBody>
          <a:bodyPr wrap="square">
            <a:spAutoFit/>
          </a:bodyPr>
          <a:lstStyle/>
          <a:p>
            <a:pPr algn="ctr"/>
            <a:r>
              <a:rPr lang="en-US" b="1" dirty="0">
                <a:solidFill>
                  <a:schemeClr val="bg1"/>
                </a:solidFill>
              </a:rPr>
              <a:t>2012 in IL 290 cases</a:t>
            </a:r>
          </a:p>
        </p:txBody>
      </p:sp>
      <p:sp>
        <p:nvSpPr>
          <p:cNvPr id="19" name="Rectangle 18">
            <a:extLst>
              <a:ext uri="{FF2B5EF4-FFF2-40B4-BE49-F238E27FC236}">
                <a16:creationId xmlns:a16="http://schemas.microsoft.com/office/drawing/2014/main" id="{A8BE7202-7133-3E4D-815B-94D9B9B3860D}"/>
              </a:ext>
            </a:extLst>
          </p:cNvPr>
          <p:cNvSpPr/>
          <p:nvPr/>
        </p:nvSpPr>
        <p:spPr>
          <a:xfrm>
            <a:off x="6571525" y="2411844"/>
            <a:ext cx="4514365" cy="461665"/>
          </a:xfrm>
          <a:prstGeom prst="rect">
            <a:avLst/>
          </a:prstGeom>
        </p:spPr>
        <p:txBody>
          <a:bodyPr wrap="square">
            <a:spAutoFit/>
          </a:bodyPr>
          <a:lstStyle/>
          <a:p>
            <a:pPr algn="ctr"/>
            <a:r>
              <a:rPr lang="en-US" sz="2400" b="1" dirty="0">
                <a:solidFill>
                  <a:srgbClr val="FFFF00"/>
                </a:solidFill>
              </a:rPr>
              <a:t>$660K – $6.6M</a:t>
            </a:r>
          </a:p>
        </p:txBody>
      </p:sp>
      <p:sp>
        <p:nvSpPr>
          <p:cNvPr id="20" name="TextBox 19">
            <a:extLst>
              <a:ext uri="{FF2B5EF4-FFF2-40B4-BE49-F238E27FC236}">
                <a16:creationId xmlns:a16="http://schemas.microsoft.com/office/drawing/2014/main" id="{2AF313B3-6F71-1440-ADD9-D2FA1CBC288D}"/>
              </a:ext>
            </a:extLst>
          </p:cNvPr>
          <p:cNvSpPr txBox="1"/>
          <p:nvPr/>
        </p:nvSpPr>
        <p:spPr>
          <a:xfrm>
            <a:off x="1973481" y="2790735"/>
            <a:ext cx="3443470" cy="2400657"/>
          </a:xfrm>
          <a:prstGeom prst="rect">
            <a:avLst/>
          </a:prstGeom>
          <a:noFill/>
        </p:spPr>
        <p:txBody>
          <a:bodyPr wrap="square" rtlCol="0">
            <a:spAutoFit/>
          </a:bodyPr>
          <a:lstStyle/>
          <a:p>
            <a:pPr algn="ctr"/>
            <a:r>
              <a:rPr lang="en-US" dirty="0">
                <a:solidFill>
                  <a:schemeClr val="bg1"/>
                </a:solidFill>
              </a:rPr>
              <a:t>Vector control cost </a:t>
            </a:r>
          </a:p>
          <a:p>
            <a:pPr algn="ctr"/>
            <a:r>
              <a:rPr lang="en-US" dirty="0">
                <a:solidFill>
                  <a:schemeClr val="bg1"/>
                </a:solidFill>
              </a:rPr>
              <a:t>was estimated as ≈ </a:t>
            </a:r>
          </a:p>
          <a:p>
            <a:pPr algn="ctr"/>
            <a:r>
              <a:rPr lang="en-US" sz="2400" b="1" dirty="0">
                <a:solidFill>
                  <a:srgbClr val="FFFF00"/>
                </a:solidFill>
              </a:rPr>
              <a:t>$701,790. </a:t>
            </a:r>
          </a:p>
          <a:p>
            <a:pPr algn="ctr"/>
            <a:endParaRPr lang="en-US" dirty="0">
              <a:solidFill>
                <a:schemeClr val="bg1"/>
              </a:solidFill>
            </a:endParaRPr>
          </a:p>
          <a:p>
            <a:pPr algn="ctr"/>
            <a:r>
              <a:rPr lang="en-US" dirty="0">
                <a:solidFill>
                  <a:schemeClr val="bg1"/>
                </a:solidFill>
              </a:rPr>
              <a:t>Only </a:t>
            </a:r>
            <a:r>
              <a:rPr lang="en-US" b="1" dirty="0">
                <a:solidFill>
                  <a:schemeClr val="bg1"/>
                </a:solidFill>
              </a:rPr>
              <a:t>32 cases </a:t>
            </a:r>
            <a:r>
              <a:rPr lang="en-US" dirty="0">
                <a:solidFill>
                  <a:schemeClr val="bg1"/>
                </a:solidFill>
              </a:rPr>
              <a:t>of WNV </a:t>
            </a:r>
            <a:r>
              <a:rPr lang="en-US" dirty="0" err="1">
                <a:solidFill>
                  <a:schemeClr val="bg1"/>
                </a:solidFill>
              </a:rPr>
              <a:t>neuroinvasive</a:t>
            </a:r>
            <a:r>
              <a:rPr lang="en-US" dirty="0">
                <a:solidFill>
                  <a:schemeClr val="bg1"/>
                </a:solidFill>
              </a:rPr>
              <a:t> disease would need to be prevented to make the emergency spray cost-effective </a:t>
            </a:r>
          </a:p>
        </p:txBody>
      </p:sp>
    </p:spTree>
    <p:extLst>
      <p:ext uri="{BB962C8B-B14F-4D97-AF65-F5344CB8AC3E}">
        <p14:creationId xmlns:p14="http://schemas.microsoft.com/office/powerpoint/2010/main" val="1246444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EDD65-6BF7-484E-B077-4B6824CCEE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CE7C8B-E5EB-F74A-A5BD-B3FD4412CC7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274580-655F-0447-8B88-6F2EE8A490DB}"/>
              </a:ext>
            </a:extLst>
          </p:cNvPr>
          <p:cNvPicPr>
            <a:picLocks noChangeAspect="1"/>
          </p:cNvPicPr>
          <p:nvPr/>
        </p:nvPicPr>
        <p:blipFill>
          <a:blip r:embed="rId2"/>
          <a:stretch>
            <a:fillRect/>
          </a:stretch>
        </p:blipFill>
        <p:spPr>
          <a:xfrm>
            <a:off x="410785" y="0"/>
            <a:ext cx="11370430" cy="6858000"/>
          </a:xfrm>
          <a:prstGeom prst="rect">
            <a:avLst/>
          </a:prstGeom>
        </p:spPr>
      </p:pic>
    </p:spTree>
    <p:extLst>
      <p:ext uri="{BB962C8B-B14F-4D97-AF65-F5344CB8AC3E}">
        <p14:creationId xmlns:p14="http://schemas.microsoft.com/office/powerpoint/2010/main" val="1326307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E5F65-77A6-8D4A-9848-F778F8F3B429}"/>
              </a:ext>
            </a:extLst>
          </p:cNvPr>
          <p:cNvSpPr>
            <a:spLocks noGrp="1"/>
          </p:cNvSpPr>
          <p:nvPr>
            <p:ph type="title"/>
          </p:nvPr>
        </p:nvSpPr>
        <p:spPr/>
        <p:txBody>
          <a:bodyPr/>
          <a:lstStyle/>
          <a:p>
            <a:r>
              <a:rPr lang="en-US" dirty="0"/>
              <a:t>Conclusions and Recommendations</a:t>
            </a:r>
          </a:p>
        </p:txBody>
      </p:sp>
      <p:sp>
        <p:nvSpPr>
          <p:cNvPr id="3" name="Content Placeholder 2">
            <a:extLst>
              <a:ext uri="{FF2B5EF4-FFF2-40B4-BE49-F238E27FC236}">
                <a16:creationId xmlns:a16="http://schemas.microsoft.com/office/drawing/2014/main" id="{F8983819-EDFB-4B4A-AB92-28A1341BB97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823527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725A9-0862-604B-A1A3-3E57A758490B}"/>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717043C2-0485-9145-9429-680CFBDFA4B3}"/>
              </a:ext>
            </a:extLst>
          </p:cNvPr>
          <p:cNvSpPr>
            <a:spLocks noGrp="1"/>
          </p:cNvSpPr>
          <p:nvPr>
            <p:ph type="subTitle" idx="1"/>
          </p:nvPr>
        </p:nvSpPr>
        <p:spPr/>
        <p:txBody>
          <a:bodyPr/>
          <a:lstStyle/>
          <a:p>
            <a:r>
              <a:rPr lang="en-US" dirty="0"/>
              <a:t>Questions?</a:t>
            </a:r>
          </a:p>
        </p:txBody>
      </p:sp>
    </p:spTree>
    <p:extLst>
      <p:ext uri="{BB962C8B-B14F-4D97-AF65-F5344CB8AC3E}">
        <p14:creationId xmlns:p14="http://schemas.microsoft.com/office/powerpoint/2010/main" val="2649991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84C5-A4D1-FA42-BFDA-05FC07ACB861}"/>
              </a:ext>
            </a:extLst>
          </p:cNvPr>
          <p:cNvSpPr>
            <a:spLocks noGrp="1"/>
          </p:cNvSpPr>
          <p:nvPr>
            <p:ph type="title"/>
          </p:nvPr>
        </p:nvSpPr>
        <p:spPr/>
        <p:txBody>
          <a:bodyPr/>
          <a:lstStyle/>
          <a:p>
            <a:r>
              <a:rPr lang="en-US" dirty="0"/>
              <a:t>What is West Nile Virus?</a:t>
            </a:r>
          </a:p>
        </p:txBody>
      </p:sp>
      <p:sp>
        <p:nvSpPr>
          <p:cNvPr id="3" name="Content Placeholder 2">
            <a:extLst>
              <a:ext uri="{FF2B5EF4-FFF2-40B4-BE49-F238E27FC236}">
                <a16:creationId xmlns:a16="http://schemas.microsoft.com/office/drawing/2014/main" id="{767C41F9-72DE-454C-BE04-02B7A0F61DE4}"/>
              </a:ext>
            </a:extLst>
          </p:cNvPr>
          <p:cNvSpPr>
            <a:spLocks noGrp="1"/>
          </p:cNvSpPr>
          <p:nvPr>
            <p:ph idx="1"/>
          </p:nvPr>
        </p:nvSpPr>
        <p:spPr/>
        <p:txBody>
          <a:bodyPr/>
          <a:lstStyle/>
          <a:p>
            <a:r>
              <a:rPr lang="en-US" dirty="0"/>
              <a:t>West Nile is a virus most commonly spread to people by mosquito bites. In North America, cases of West Nile virus (WNV) occur during mosquito season, which starts in the summer and continues through fall. </a:t>
            </a:r>
          </a:p>
          <a:p>
            <a:r>
              <a:rPr lang="en-US" dirty="0"/>
              <a:t>WNV cases have been reported in all of the continental United States. </a:t>
            </a:r>
          </a:p>
          <a:p>
            <a:r>
              <a:rPr lang="en-US" dirty="0"/>
              <a:t>There are no vaccines to prevent or medications to treat WNV. </a:t>
            </a:r>
          </a:p>
          <a:p>
            <a:r>
              <a:rPr lang="en-US" dirty="0"/>
              <a:t>About 1 out of 150 infected people develop a serious, sometimes fatal, illness. </a:t>
            </a:r>
          </a:p>
        </p:txBody>
      </p:sp>
    </p:spTree>
    <p:extLst>
      <p:ext uri="{BB962C8B-B14F-4D97-AF65-F5344CB8AC3E}">
        <p14:creationId xmlns:p14="http://schemas.microsoft.com/office/powerpoint/2010/main" val="1429219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FB45B-B4BE-4647-AC0D-4CDE74814C67}"/>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6908AA36-CBD3-D54F-A53E-80FB24149DC9}"/>
              </a:ext>
            </a:extLst>
          </p:cNvPr>
          <p:cNvSpPr>
            <a:spLocks noGrp="1"/>
          </p:cNvSpPr>
          <p:nvPr>
            <p:ph idx="1"/>
          </p:nvPr>
        </p:nvSpPr>
        <p:spPr/>
        <p:txBody>
          <a:bodyPr>
            <a:normAutofit/>
          </a:bodyPr>
          <a:lstStyle/>
          <a:p>
            <a:pPr fontAlgn="base"/>
            <a:r>
              <a:rPr lang="en-US" dirty="0"/>
              <a:t>City of Chicago and the Chicago Department of Public Health (CDPH) had established a comprehensive surveillance and control program.</a:t>
            </a:r>
          </a:p>
          <a:p>
            <a:pPr fontAlgn="base"/>
            <a:r>
              <a:rPr lang="en-US" dirty="0"/>
              <a:t>Every week from late spring through the fall, mosquitos in traps across the city are tested for the virus. </a:t>
            </a:r>
          </a:p>
          <a:p>
            <a:pPr fontAlgn="base"/>
            <a:r>
              <a:rPr lang="en-US" dirty="0"/>
              <a:t>The results of these tests influence when and where the city will spray airborne pesticides to control adult mosquito populations.</a:t>
            </a:r>
          </a:p>
          <a:p>
            <a:pPr fontAlgn="base"/>
            <a:endParaRPr lang="en-US" dirty="0"/>
          </a:p>
          <a:p>
            <a:pPr marL="0" indent="0" fontAlgn="base">
              <a:buNone/>
            </a:pPr>
            <a:r>
              <a:rPr lang="en-US" b="1" dirty="0"/>
              <a:t>A more accurate method of predicting outbreaks of West Nile virus in mosquitos will help the City of Chicago and CPHD more efficiently and effectively allocate resources towards preventing transmission of this potentially deadly virus. </a:t>
            </a:r>
          </a:p>
        </p:txBody>
      </p:sp>
    </p:spTree>
    <p:extLst>
      <p:ext uri="{BB962C8B-B14F-4D97-AF65-F5344CB8AC3E}">
        <p14:creationId xmlns:p14="http://schemas.microsoft.com/office/powerpoint/2010/main" val="2841253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7F02-65F2-C945-9BB1-63860D3C5DB9}"/>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148C1926-576E-9E43-97E7-42EA1C685D24}"/>
              </a:ext>
            </a:extLst>
          </p:cNvPr>
          <p:cNvSpPr>
            <a:spLocks noGrp="1"/>
          </p:cNvSpPr>
          <p:nvPr>
            <p:ph idx="1"/>
          </p:nvPr>
        </p:nvSpPr>
        <p:spPr/>
        <p:txBody>
          <a:bodyPr/>
          <a:lstStyle/>
          <a:p>
            <a:pPr marL="0" indent="0" fontAlgn="base">
              <a:buNone/>
            </a:pPr>
            <a:r>
              <a:rPr lang="en-US" b="1" dirty="0"/>
              <a:t>We need to derive an effective plan to deploy pesticides throughout the city</a:t>
            </a:r>
          </a:p>
          <a:p>
            <a:pPr marL="0" indent="0" fontAlgn="base">
              <a:buNone/>
            </a:pPr>
            <a:endParaRPr lang="en-US" b="1" dirty="0"/>
          </a:p>
          <a:p>
            <a:pPr fontAlgn="base"/>
            <a:r>
              <a:rPr lang="en-US" dirty="0"/>
              <a:t>Build a model to make predictions of when and where different species of mosquitos will test positive for West Nile virus. The city of Chicago can use it when decides where to spray pesticides.</a:t>
            </a:r>
          </a:p>
          <a:p>
            <a:pPr fontAlgn="base"/>
            <a:r>
              <a:rPr lang="en-US" dirty="0"/>
              <a:t>Conduct a cost-benefit analysis. Including annual cost projections for various levels of pesticide coverage (cost) and the effect of these various levels of pesticide coverage (benefit).</a:t>
            </a:r>
          </a:p>
          <a:p>
            <a:pPr fontAlgn="base"/>
            <a:endParaRPr lang="en-US" dirty="0"/>
          </a:p>
          <a:p>
            <a:endParaRPr lang="en-US" dirty="0"/>
          </a:p>
        </p:txBody>
      </p:sp>
    </p:spTree>
    <p:extLst>
      <p:ext uri="{BB962C8B-B14F-4D97-AF65-F5344CB8AC3E}">
        <p14:creationId xmlns:p14="http://schemas.microsoft.com/office/powerpoint/2010/main" val="2454769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B358F-3418-794D-92D7-969B8270FFDE}"/>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F121D1D7-1F57-2843-AB98-031CF600303B}"/>
              </a:ext>
            </a:extLst>
          </p:cNvPr>
          <p:cNvSpPr>
            <a:spLocks noGrp="1"/>
          </p:cNvSpPr>
          <p:nvPr>
            <p:ph idx="1"/>
          </p:nvPr>
        </p:nvSpPr>
        <p:spPr/>
        <p:txBody>
          <a:bodyPr>
            <a:normAutofit/>
          </a:bodyPr>
          <a:lstStyle/>
          <a:p>
            <a:pPr fontAlgn="base"/>
            <a:r>
              <a:rPr lang="en-US" dirty="0"/>
              <a:t>Weather</a:t>
            </a:r>
          </a:p>
          <a:p>
            <a:pPr fontAlgn="base"/>
            <a:r>
              <a:rPr lang="en-US" dirty="0"/>
              <a:t>Spraying </a:t>
            </a:r>
          </a:p>
          <a:p>
            <a:pPr fontAlgn="base"/>
            <a:r>
              <a:rPr lang="en-US" dirty="0"/>
              <a:t>Train</a:t>
            </a:r>
          </a:p>
          <a:p>
            <a:pPr fontAlgn="base"/>
            <a:r>
              <a:rPr lang="en-US" dirty="0"/>
              <a:t>Test</a:t>
            </a:r>
          </a:p>
          <a:p>
            <a:pPr fontAlgn="base"/>
            <a:endParaRPr lang="en-US" dirty="0"/>
          </a:p>
        </p:txBody>
      </p:sp>
    </p:spTree>
    <p:extLst>
      <p:ext uri="{BB962C8B-B14F-4D97-AF65-F5344CB8AC3E}">
        <p14:creationId xmlns:p14="http://schemas.microsoft.com/office/powerpoint/2010/main" val="1583941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5E0CF-5159-8F4E-82E5-7975D053B255}"/>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30A282BD-A30E-7643-94F7-E3B9B17E7F64}"/>
              </a:ext>
            </a:extLst>
          </p:cNvPr>
          <p:cNvSpPr>
            <a:spLocks noGrp="1"/>
          </p:cNvSpPr>
          <p:nvPr>
            <p:ph idx="1"/>
          </p:nvPr>
        </p:nvSpPr>
        <p:spPr/>
        <p:txBody>
          <a:bodyPr/>
          <a:lstStyle/>
          <a:p>
            <a:r>
              <a:rPr lang="en-US" dirty="0"/>
              <a:t>Impacts of climatic variables as drivers in the epidemiology of WNV.</a:t>
            </a:r>
          </a:p>
          <a:p>
            <a:pPr lvl="1"/>
            <a:r>
              <a:rPr lang="en-US" dirty="0"/>
              <a:t>Temperature: </a:t>
            </a:r>
            <a:r>
              <a:rPr lang="en-US" i="0" dirty="0"/>
              <a:t> </a:t>
            </a:r>
            <a:r>
              <a:rPr lang="en-US" dirty="0"/>
              <a:t>Increased</a:t>
            </a:r>
            <a:r>
              <a:rPr lang="en-US" i="0" dirty="0"/>
              <a:t> temperatures cause an upsurge but in some cases, extremely high temperatures begin to slow down mosquito activity</a:t>
            </a:r>
            <a:endParaRPr lang="en-US" dirty="0"/>
          </a:p>
          <a:p>
            <a:pPr lvl="1"/>
            <a:r>
              <a:rPr lang="en-US" dirty="0"/>
              <a:t>Precipitation: </a:t>
            </a:r>
            <a:r>
              <a:rPr lang="en-US" i="0" dirty="0"/>
              <a:t>Drought conditions </a:t>
            </a:r>
            <a:endParaRPr lang="en-US" dirty="0"/>
          </a:p>
          <a:p>
            <a:pPr lvl="1"/>
            <a:r>
              <a:rPr lang="en-US" dirty="0"/>
              <a:t>Humidity: the role of relative humidity in WNV eruptions is very limited</a:t>
            </a:r>
          </a:p>
          <a:p>
            <a:pPr lvl="1"/>
            <a:r>
              <a:rPr lang="en-US" dirty="0"/>
              <a:t>Wind: wind patterns might contribute to virus spread by their impact on wind-blown mosquitoes</a:t>
            </a:r>
          </a:p>
          <a:p>
            <a:pPr lvl="1"/>
            <a:endParaRPr lang="en-US" dirty="0"/>
          </a:p>
        </p:txBody>
      </p:sp>
    </p:spTree>
    <p:extLst>
      <p:ext uri="{BB962C8B-B14F-4D97-AF65-F5344CB8AC3E}">
        <p14:creationId xmlns:p14="http://schemas.microsoft.com/office/powerpoint/2010/main" val="1230378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8B2D08-41A0-7149-9136-E7D5E103A52E}"/>
              </a:ext>
            </a:extLst>
          </p:cNvPr>
          <p:cNvPicPr>
            <a:picLocks noGrp="1" noChangeAspect="1"/>
          </p:cNvPicPr>
          <p:nvPr>
            <p:ph idx="1"/>
          </p:nvPr>
        </p:nvPicPr>
        <p:blipFill>
          <a:blip r:embed="rId2"/>
          <a:stretch>
            <a:fillRect/>
          </a:stretch>
        </p:blipFill>
        <p:spPr>
          <a:xfrm>
            <a:off x="2315776" y="-1620"/>
            <a:ext cx="3671906" cy="3336679"/>
          </a:xfrm>
        </p:spPr>
      </p:pic>
      <p:pic>
        <p:nvPicPr>
          <p:cNvPr id="7" name="Picture 6">
            <a:extLst>
              <a:ext uri="{FF2B5EF4-FFF2-40B4-BE49-F238E27FC236}">
                <a16:creationId xmlns:a16="http://schemas.microsoft.com/office/drawing/2014/main" id="{898AB5DC-1F8F-684F-AE4A-DD0CFF656107}"/>
              </a:ext>
            </a:extLst>
          </p:cNvPr>
          <p:cNvPicPr>
            <a:picLocks noChangeAspect="1"/>
          </p:cNvPicPr>
          <p:nvPr/>
        </p:nvPicPr>
        <p:blipFill>
          <a:blip r:embed="rId3"/>
          <a:stretch>
            <a:fillRect/>
          </a:stretch>
        </p:blipFill>
        <p:spPr>
          <a:xfrm>
            <a:off x="5987682" y="3335059"/>
            <a:ext cx="3696916" cy="3495723"/>
          </a:xfrm>
          <a:prstGeom prst="rect">
            <a:avLst/>
          </a:prstGeom>
        </p:spPr>
      </p:pic>
      <p:pic>
        <p:nvPicPr>
          <p:cNvPr id="9" name="Picture 8">
            <a:extLst>
              <a:ext uri="{FF2B5EF4-FFF2-40B4-BE49-F238E27FC236}">
                <a16:creationId xmlns:a16="http://schemas.microsoft.com/office/drawing/2014/main" id="{89A74696-758C-DE4B-88C2-7A486D328C67}"/>
              </a:ext>
            </a:extLst>
          </p:cNvPr>
          <p:cNvPicPr>
            <a:picLocks noChangeAspect="1"/>
          </p:cNvPicPr>
          <p:nvPr/>
        </p:nvPicPr>
        <p:blipFill>
          <a:blip r:embed="rId4"/>
          <a:stretch>
            <a:fillRect/>
          </a:stretch>
        </p:blipFill>
        <p:spPr>
          <a:xfrm>
            <a:off x="5982000" y="23219"/>
            <a:ext cx="3708281" cy="3336679"/>
          </a:xfrm>
          <a:prstGeom prst="rect">
            <a:avLst/>
          </a:prstGeom>
        </p:spPr>
      </p:pic>
      <p:pic>
        <p:nvPicPr>
          <p:cNvPr id="11" name="Picture 10">
            <a:extLst>
              <a:ext uri="{FF2B5EF4-FFF2-40B4-BE49-F238E27FC236}">
                <a16:creationId xmlns:a16="http://schemas.microsoft.com/office/drawing/2014/main" id="{11C18E44-A741-5E47-AFB9-693B5AF40774}"/>
              </a:ext>
            </a:extLst>
          </p:cNvPr>
          <p:cNvPicPr>
            <a:picLocks noChangeAspect="1"/>
          </p:cNvPicPr>
          <p:nvPr/>
        </p:nvPicPr>
        <p:blipFill>
          <a:blip r:embed="rId5"/>
          <a:stretch>
            <a:fillRect/>
          </a:stretch>
        </p:blipFill>
        <p:spPr>
          <a:xfrm>
            <a:off x="2297330" y="3341969"/>
            <a:ext cx="3708281" cy="3470885"/>
          </a:xfrm>
          <a:prstGeom prst="rect">
            <a:avLst/>
          </a:prstGeom>
        </p:spPr>
      </p:pic>
    </p:spTree>
    <p:extLst>
      <p:ext uri="{BB962C8B-B14F-4D97-AF65-F5344CB8AC3E}">
        <p14:creationId xmlns:p14="http://schemas.microsoft.com/office/powerpoint/2010/main" val="1246978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9F925-DB33-6A47-9BC4-BFD2D3E3B0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70840D-4F57-3D42-93F2-DBCD53C32DF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178513F-D5BD-BF41-ACA4-C818DF7615DC}"/>
              </a:ext>
            </a:extLst>
          </p:cNvPr>
          <p:cNvPicPr>
            <a:picLocks noChangeAspect="1"/>
          </p:cNvPicPr>
          <p:nvPr/>
        </p:nvPicPr>
        <p:blipFill>
          <a:blip r:embed="rId2"/>
          <a:stretch>
            <a:fillRect/>
          </a:stretch>
        </p:blipFill>
        <p:spPr>
          <a:xfrm>
            <a:off x="3536950" y="1991659"/>
            <a:ext cx="5270500" cy="3479800"/>
          </a:xfrm>
          <a:prstGeom prst="rect">
            <a:avLst/>
          </a:prstGeom>
        </p:spPr>
      </p:pic>
    </p:spTree>
    <p:extLst>
      <p:ext uri="{BB962C8B-B14F-4D97-AF65-F5344CB8AC3E}">
        <p14:creationId xmlns:p14="http://schemas.microsoft.com/office/powerpoint/2010/main" val="221714240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{9AF37DE8-4482-D54A-9727-3E4E23C617F2}tf10001072</Template>
  <TotalTime>2249</TotalTime>
  <Words>479</Words>
  <Application>Microsoft Office PowerPoint</Application>
  <PresentationFormat>Widescreen</PresentationFormat>
  <Paragraphs>104</Paragraphs>
  <Slides>24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Calibri</vt:lpstr>
      <vt:lpstr>Franklin Gothic Book</vt:lpstr>
      <vt:lpstr>Crop</vt:lpstr>
      <vt:lpstr>WEST NILE VIRUS</vt:lpstr>
      <vt:lpstr>Agenda</vt:lpstr>
      <vt:lpstr>What is West Nile Virus?</vt:lpstr>
      <vt:lpstr>Problem</vt:lpstr>
      <vt:lpstr>Goals</vt:lpstr>
      <vt:lpstr>Dataset</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Extraction</vt:lpstr>
      <vt:lpstr>Models</vt:lpstr>
      <vt:lpstr>Results</vt:lpstr>
      <vt:lpstr>Results</vt:lpstr>
      <vt:lpstr>Results: CNN</vt:lpstr>
      <vt:lpstr>Cost/Benefit Analysis</vt:lpstr>
      <vt:lpstr>PowerPoint Presentation</vt:lpstr>
      <vt:lpstr>Conclusions and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WEST NILE VIRUS</dc:title>
  <dc:creator>Claudia Greco</dc:creator>
  <cp:lastModifiedBy>William</cp:lastModifiedBy>
  <cp:revision>50</cp:revision>
  <dcterms:created xsi:type="dcterms:W3CDTF">2018-03-07T21:55:36Z</dcterms:created>
  <dcterms:modified xsi:type="dcterms:W3CDTF">2018-03-09T14:47:07Z</dcterms:modified>
</cp:coreProperties>
</file>